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51.xml" ContentType="application/vnd.openxmlformats-officedocument.presentationml.slide+xml"/>
  <Override PartName="/ppt/slides/slide46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3.xml" ContentType="application/vnd.openxmlformats-officedocument.presentationml.slide+xml"/>
  <Override PartName="/ppt/slides/_rels/slide52.xml.rels" ContentType="application/vnd.openxmlformats-package.relationships+xml"/>
  <Override PartName="/ppt/slides/_rels/slide49.xml.rels" ContentType="application/vnd.openxmlformats-package.relationships+xml"/>
  <Override PartName="/ppt/slides/_rels/slide47.xml.rels" ContentType="application/vnd.openxmlformats-package.relationships+xml"/>
  <Override PartName="/ppt/slides/_rels/slide44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50.xml.rels" ContentType="application/vnd.openxmlformats-package.relationships+xml"/>
  <Override PartName="/ppt/slides/_rels/slide36.xml.rels" ContentType="application/vnd.openxmlformats-package.relationships+xml"/>
  <Override PartName="/ppt/slides/_rels/slide38.xml.rels" ContentType="application/vnd.openxmlformats-package.relationships+xml"/>
  <Override PartName="/ppt/slides/_rels/slide35.xml.rels" ContentType="application/vnd.openxmlformats-package.relationships+xml"/>
  <Override PartName="/ppt/slides/_rels/slide32.xml.rels" ContentType="application/vnd.openxmlformats-package.relationships+xml"/>
  <Override PartName="/ppt/slides/_rels/slide51.xml.rels" ContentType="application/vnd.openxmlformats-package.relationships+xml"/>
  <Override PartName="/ppt/slides/_rels/slide29.xml.rels" ContentType="application/vnd.openxmlformats-package.relationships+xml"/>
  <Override PartName="/ppt/slides/_rels/slide24.xml.rels" ContentType="application/vnd.openxmlformats-package.relationships+xml"/>
  <Override PartName="/ppt/slides/_rels/slide31.xml.rels" ContentType="application/vnd.openxmlformats-package.relationships+xml"/>
  <Override PartName="/ppt/slides/_rels/slide28.xml.rels" ContentType="application/vnd.openxmlformats-package.relationships+xml"/>
  <Override PartName="/ppt/slides/_rels/slide23.xml.rels" ContentType="application/vnd.openxmlformats-package.relationships+xml"/>
  <Override PartName="/ppt/slides/_rels/slide26.xml.rels" ContentType="application/vnd.openxmlformats-package.relationships+xml"/>
  <Override PartName="/ppt/slides/_rels/slide48.xml.rels" ContentType="application/vnd.openxmlformats-package.relationships+xml"/>
  <Override PartName="/ppt/slides/_rels/slide21.xml.rels" ContentType="application/vnd.openxmlformats-package.relationships+xml"/>
  <Override PartName="/ppt/slides/_rels/slide46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4.xml.rels" ContentType="application/vnd.openxmlformats-package.relationships+xml"/>
  <Override PartName="/ppt/slides/_rels/slide25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27.xml.rels" ContentType="application/vnd.openxmlformats-package.relationships+xml"/>
  <Override PartName="/ppt/slides/_rels/slide15.xml.rels" ContentType="application/vnd.openxmlformats-package.relationships+xml"/>
  <Override PartName="/ppt/slides/_rels/slide20.xml.rels" ContentType="application/vnd.openxmlformats-package.relationships+xml"/>
  <Override PartName="/ppt/slides/_rels/slide30.xml.rels" ContentType="application/vnd.openxmlformats-package.relationships+xml"/>
  <Override PartName="/ppt/slides/_rels/slide45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16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_rels/slide37.xml.rels" ContentType="application/vnd.openxmlformats-package.relationships+xml"/>
  <Override PartName="/ppt/slides/_rels/slide4.xml.rels" ContentType="application/vnd.openxmlformats-package.relationships+xml"/>
  <Override PartName="/ppt/slides/_rels/slide17.xml.rels" ContentType="application/vnd.openxmlformats-package.relationships+xml"/>
  <Override PartName="/ppt/slides/_rels/slide43.xml.rels" ContentType="application/vnd.openxmlformats-package.relationships+xml"/>
  <Override PartName="/ppt/slides/_rels/slide3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34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45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52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6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28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4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7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media/image42.png" ContentType="image/png"/>
  <Override PartName="/ppt/media/image41.png" ContentType="image/png"/>
  <Override PartName="/ppt/media/image36.png" ContentType="image/png"/>
  <Override PartName="/ppt/media/image32.png" ContentType="image/png"/>
  <Override PartName="/ppt/media/image40.png" ContentType="image/png"/>
  <Override PartName="/ppt/media/image29.png" ContentType="image/png"/>
  <Override PartName="/ppt/media/image38.png" ContentType="image/png"/>
  <Override PartName="/ppt/media/image33.png" ContentType="image/png"/>
  <Override PartName="/ppt/media/image28.png" ContentType="image/png"/>
  <Override PartName="/ppt/media/image27.png" ContentType="image/png"/>
  <Override PartName="/ppt/media/image26.png" ContentType="image/png"/>
  <Override PartName="/ppt/media/image30.png" ContentType="image/png"/>
  <Override PartName="/ppt/media/image25.jpeg" ContentType="image/jpeg"/>
  <Override PartName="/ppt/media/image24.png" ContentType="image/png"/>
  <Override PartName="/ppt/media/image20.png" ContentType="image/png"/>
  <Override PartName="/ppt/media/image19.png" ContentType="image/png"/>
  <Override PartName="/ppt/media/image16.png" ContentType="image/png"/>
  <Override PartName="/ppt/media/image17.png" ContentType="image/png"/>
  <Override PartName="/ppt/media/image14.png" ContentType="image/png"/>
  <Override PartName="/ppt/media/image15.jpeg" ContentType="image/jpeg"/>
  <Override PartName="/ppt/media/image23.png" ContentType="image/png"/>
  <Override PartName="/ppt/media/image39.png" ContentType="image/png"/>
  <Override PartName="/ppt/media/image35.png" ContentType="image/png"/>
  <Override PartName="/ppt/media/image12.png" ContentType="image/png"/>
  <Override PartName="/ppt/media/image13.png" ContentType="image/png"/>
  <Override PartName="/ppt/media/image21.jpeg" ContentType="image/jpeg"/>
  <Override PartName="/ppt/media/image10.png" ContentType="image/png"/>
  <Override PartName="/ppt/media/image9.png" ContentType="image/png"/>
  <Override PartName="/ppt/media/image37.png" ContentType="image/png"/>
  <Override PartName="/ppt/media/image8.jpeg" ContentType="image/jpeg"/>
  <Override PartName="/ppt/media/image22.png" ContentType="image/png"/>
  <Override PartName="/ppt/media/image31.png" ContentType="image/png"/>
  <Override PartName="/ppt/media/image34.png" ContentType="image/png"/>
  <Override PartName="/ppt/media/image6.png" ContentType="image/png"/>
  <Override PartName="/ppt/media/image5.png" ContentType="image/png"/>
  <Override PartName="/ppt/media/image18.png" ContentType="image/png"/>
  <Override PartName="/ppt/media/image7.png" ContentType="image/png"/>
  <Override PartName="/ppt/media/image4.png" ContentType="image/png"/>
  <Override PartName="/ppt/media/image3.jpeg" ContentType="image/jpeg"/>
  <Override PartName="/ppt/media/image2.png" ContentType="image/png"/>
  <Override PartName="/ppt/media/image11.png" ContentType="image/png"/>
  <Override PartName="/ppt/media/image1.png" ContentType="image/png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3640" y="30096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640" cy="20916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3640" y="4059000"/>
            <a:ext cx="9071640" cy="20916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3640" y="30096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920" cy="20916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16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320" y="4059000"/>
            <a:ext cx="4426920" cy="20916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3640" y="4059000"/>
            <a:ext cx="4426920" cy="20916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3640" y="30096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640" cy="43851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640" cy="43851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7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291400" y="176868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291400" y="176868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3640" y="30096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3640" y="1768680"/>
            <a:ext cx="9071640" cy="438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3640" y="30096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640" cy="43851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3640" y="30096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920" cy="43851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43851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3640" y="30096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3640" y="300960"/>
            <a:ext cx="9071640" cy="585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3640" y="30096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920" cy="20916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3640" y="4059000"/>
            <a:ext cx="4426920" cy="20916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43851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3640" y="30096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920" cy="43851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16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320" y="4059000"/>
            <a:ext cx="4426920" cy="20916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3640" y="30096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4426920" cy="20916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16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3640" y="4059000"/>
            <a:ext cx="9071640" cy="20916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3640" y="30096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00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B54F4BCB-E3B1-4450-AB10-BD453C029774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6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6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6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6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6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6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6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6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6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6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6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6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6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6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6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6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6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6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6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6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6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6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6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6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6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6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6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6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6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6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865440" y="95040"/>
            <a:ext cx="9071640" cy="6456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1" lang="en-US" sz="3200">
                <a:latin typeface="Arial"/>
              </a:rPr>
              <a:t>VECTORS WITH VIDEO GAMES</a:t>
            </a:r>
            <a:endParaRPr/>
          </a:p>
        </p:txBody>
      </p:sp>
      <p:sp>
        <p:nvSpPr>
          <p:cNvPr id="40" name="TextShape 2"/>
          <p:cNvSpPr txBox="1"/>
          <p:nvPr/>
        </p:nvSpPr>
        <p:spPr>
          <a:xfrm>
            <a:off x="5486040" y="5976360"/>
            <a:ext cx="3886200" cy="111960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lang="en-US" sz="2400">
                <a:latin typeface="Arial"/>
              </a:rPr>
              <a:t>Will Monroe</a:t>
            </a:r>
            <a:endParaRPr/>
          </a:p>
          <a:p>
            <a:pPr algn="ctr"/>
            <a:r>
              <a:rPr lang="en-US" sz="2400">
                <a:latin typeface="Arial"/>
              </a:rPr>
              <a:t>Splash! Teaching Program</a:t>
            </a:r>
            <a:endParaRPr/>
          </a:p>
          <a:p>
            <a:pPr algn="ctr"/>
            <a:r>
              <a:rPr lang="en-US" sz="2400">
                <a:latin typeface="Arial"/>
              </a:rPr>
              <a:t>April 11-12, 2015</a:t>
            </a:r>
            <a:endParaRPr/>
          </a:p>
        </p:txBody>
      </p:sp>
      <p:sp>
        <p:nvSpPr>
          <p:cNvPr id="41" name="TextShape 3"/>
          <p:cNvSpPr txBox="1"/>
          <p:nvPr/>
        </p:nvSpPr>
        <p:spPr>
          <a:xfrm>
            <a:off x="-19800" y="7230240"/>
            <a:ext cx="394344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ff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ffffff"/>
                </a:solidFill>
                <a:latin typeface="Arial"/>
              </a:rPr>
              <a:t>: Wikimedia Commons user Manop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The pinhole camera</a:t>
            </a:r>
            <a:endParaRPr/>
          </a:p>
          <a:p>
            <a:pPr algn="ctr"/>
            <a:r>
              <a:rPr lang="en-US">
                <a:latin typeface="Arial"/>
              </a:rPr>
              <a:t>(the </a:t>
            </a:r>
            <a:r>
              <a:rPr i="1" lang="en-US">
                <a:latin typeface="Arial"/>
              </a:rPr>
              <a:t>original</a:t>
            </a:r>
            <a:r>
              <a:rPr lang="en-US">
                <a:latin typeface="Arial"/>
              </a:rPr>
              <a:t> graphics hardware)</a:t>
            </a:r>
            <a:endParaRPr/>
          </a:p>
        </p:txBody>
      </p:sp>
      <p:pic>
        <p:nvPicPr>
          <p:cNvPr id="82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919880" y="1888200"/>
            <a:ext cx="6259320" cy="3752280"/>
          </a:xfrm>
          <a:prstGeom prst="rect">
            <a:avLst/>
          </a:prstGeom>
          <a:ln>
            <a:noFill/>
          </a:ln>
        </p:spPr>
      </p:pic>
      <p:sp>
        <p:nvSpPr>
          <p:cNvPr id="83" name="TextShape 2"/>
          <p:cNvSpPr txBox="1"/>
          <p:nvPr/>
        </p:nvSpPr>
        <p:spPr>
          <a:xfrm>
            <a:off x="16200" y="7266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L.P. Clerc/Wikimedia Commons user Atelierelealbe</a:t>
            </a:r>
            <a:endParaRPr/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The pinhole camera</a:t>
            </a:r>
            <a:endParaRPr/>
          </a:p>
          <a:p>
            <a:pPr algn="ctr"/>
            <a:r>
              <a:rPr lang="en-US">
                <a:latin typeface="Arial"/>
              </a:rPr>
              <a:t>(the </a:t>
            </a:r>
            <a:r>
              <a:rPr i="1" lang="en-US">
                <a:latin typeface="Arial"/>
              </a:rPr>
              <a:t>original</a:t>
            </a:r>
            <a:r>
              <a:rPr lang="en-US">
                <a:latin typeface="Arial"/>
              </a:rPr>
              <a:t> graphics hardware)</a:t>
            </a:r>
            <a:endParaRPr/>
          </a:p>
        </p:txBody>
      </p:sp>
      <p:pic>
        <p:nvPicPr>
          <p:cNvPr id="85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919880" y="1888200"/>
            <a:ext cx="6259320" cy="3752280"/>
          </a:xfrm>
          <a:prstGeom prst="rect">
            <a:avLst/>
          </a:prstGeom>
          <a:ln>
            <a:noFill/>
          </a:ln>
        </p:spPr>
      </p:pic>
      <p:sp>
        <p:nvSpPr>
          <p:cNvPr id="86" name="TextShape 2"/>
          <p:cNvSpPr txBox="1"/>
          <p:nvPr/>
        </p:nvSpPr>
        <p:spPr>
          <a:xfrm>
            <a:off x="16200" y="7266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L.P. Clerc/Wikimedia Commons user Atelierelealbe</a:t>
            </a:r>
            <a:endParaRPr/>
          </a:p>
        </p:txBody>
      </p:sp>
      <p:sp>
        <p:nvSpPr>
          <p:cNvPr id="87" name="Line 3"/>
          <p:cNvSpPr/>
          <p:nvPr/>
        </p:nvSpPr>
        <p:spPr>
          <a:xfrm flipH="1">
            <a:off x="3007800" y="3501000"/>
            <a:ext cx="3886200" cy="0"/>
          </a:xfrm>
          <a:prstGeom prst="line">
            <a:avLst/>
          </a:prstGeom>
          <a:ln>
            <a:solidFill>
              <a:srgbClr val="800000"/>
            </a:solidFill>
            <a:tailEnd len="med" type="triangle" w="med"/>
          </a:ln>
        </p:spPr>
      </p:sp>
      <p:sp>
        <p:nvSpPr>
          <p:cNvPr id="88" name="Line 4"/>
          <p:cNvSpPr/>
          <p:nvPr/>
        </p:nvSpPr>
        <p:spPr>
          <a:xfrm flipV="1">
            <a:off x="3007800" y="1900800"/>
            <a:ext cx="0" cy="1600200"/>
          </a:xfrm>
          <a:prstGeom prst="line">
            <a:avLst/>
          </a:prstGeom>
          <a:ln>
            <a:solidFill>
              <a:srgbClr val="0000ff"/>
            </a:solidFill>
            <a:tailEnd len="med" type="triangle" w="med"/>
          </a:ln>
        </p:spPr>
      </p:sp>
      <p:sp>
        <p:nvSpPr>
          <p:cNvPr id="89" name="Line 5"/>
          <p:cNvSpPr/>
          <p:nvPr/>
        </p:nvSpPr>
        <p:spPr>
          <a:xfrm>
            <a:off x="6966000" y="3501000"/>
            <a:ext cx="685800" cy="0"/>
          </a:xfrm>
          <a:prstGeom prst="line">
            <a:avLst/>
          </a:prstGeom>
          <a:ln>
            <a:solidFill>
              <a:srgbClr val="800000"/>
            </a:solidFill>
            <a:tailEnd len="med" type="triangle" w="med"/>
          </a:ln>
        </p:spPr>
      </p:sp>
      <p:sp>
        <p:nvSpPr>
          <p:cNvPr id="90" name="Line 6"/>
          <p:cNvSpPr/>
          <p:nvPr/>
        </p:nvSpPr>
        <p:spPr>
          <a:xfrm>
            <a:off x="7628400" y="3537000"/>
            <a:ext cx="0" cy="228600"/>
          </a:xfrm>
          <a:prstGeom prst="line">
            <a:avLst/>
          </a:prstGeom>
          <a:ln>
            <a:solidFill>
              <a:srgbClr val="0000ff"/>
            </a:solidFill>
            <a:tailEnd len="med" type="triangle" w="med"/>
          </a:ln>
        </p:spPr>
      </p:sp>
      <p:sp>
        <p:nvSpPr>
          <p:cNvPr id="91" name="TextShape 7"/>
          <p:cNvSpPr txBox="1"/>
          <p:nvPr/>
        </p:nvSpPr>
        <p:spPr>
          <a:xfrm>
            <a:off x="4654800" y="3655800"/>
            <a:ext cx="45720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2400">
                <a:solidFill>
                  <a:srgbClr val="800000"/>
                </a:solidFill>
                <a:latin typeface="Arial"/>
              </a:rPr>
              <a:t>5</a:t>
            </a:r>
            <a:endParaRPr/>
          </a:p>
        </p:txBody>
      </p:sp>
      <p:sp>
        <p:nvSpPr>
          <p:cNvPr id="92" name="TextShape 8"/>
          <p:cNvSpPr txBox="1"/>
          <p:nvPr/>
        </p:nvSpPr>
        <p:spPr>
          <a:xfrm>
            <a:off x="2671200" y="2635200"/>
            <a:ext cx="457200" cy="45720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2400">
                <a:solidFill>
                  <a:srgbClr val="0000ff"/>
                </a:solidFill>
                <a:latin typeface="Arial"/>
              </a:rPr>
              <a:t>1</a:t>
            </a:r>
            <a:endParaRPr/>
          </a:p>
        </p:txBody>
      </p:sp>
      <p:sp>
        <p:nvSpPr>
          <p:cNvPr id="93" name="TextShape 9"/>
          <p:cNvSpPr txBox="1"/>
          <p:nvPr/>
        </p:nvSpPr>
        <p:spPr>
          <a:xfrm>
            <a:off x="7171200" y="3164400"/>
            <a:ext cx="457200" cy="3463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>
                <a:solidFill>
                  <a:srgbClr val="800000"/>
                </a:solidFill>
                <a:latin typeface="Arial"/>
              </a:rPr>
              <a:t>5</a:t>
            </a:r>
            <a:endParaRPr/>
          </a:p>
        </p:txBody>
      </p:sp>
      <p:sp>
        <p:nvSpPr>
          <p:cNvPr id="94" name="TextShape 10"/>
          <p:cNvSpPr txBox="1"/>
          <p:nvPr/>
        </p:nvSpPr>
        <p:spPr>
          <a:xfrm>
            <a:off x="7628400" y="3501000"/>
            <a:ext cx="457200" cy="3463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>
                <a:solidFill>
                  <a:srgbClr val="0000ff"/>
                </a:solidFill>
                <a:latin typeface="Arial"/>
              </a:rPr>
              <a:t>1</a:t>
            </a:r>
            <a:endParaRPr/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2250000" y="5943600"/>
            <a:ext cx="3017520" cy="8312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2600">
                <a:solidFill>
                  <a:srgbClr val="0000ff"/>
                </a:solidFill>
                <a:latin typeface="Arial"/>
              </a:rPr>
              <a:t> </a:t>
            </a:r>
            <a:r>
              <a:rPr lang="en-US" sz="2600">
                <a:solidFill>
                  <a:srgbClr val="0000ff"/>
                </a:solidFill>
                <a:latin typeface="Arial"/>
              </a:rPr>
              <a:t>H        P</a:t>
            </a:r>
            <a:endParaRPr/>
          </a:p>
          <a:p>
            <a:r>
              <a:rPr lang="en-US" sz="2600">
                <a:solidFill>
                  <a:srgbClr val="800000"/>
                </a:solidFill>
                <a:latin typeface="Arial"/>
              </a:rPr>
              <a:t> </a:t>
            </a:r>
            <a:r>
              <a:rPr lang="en-US" sz="2600">
                <a:solidFill>
                  <a:srgbClr val="800000"/>
                </a:solidFill>
                <a:latin typeface="Arial"/>
              </a:rPr>
              <a:t>D        C</a:t>
            </a:r>
            <a:endParaRPr/>
          </a:p>
        </p:txBody>
      </p:sp>
      <p:sp>
        <p:nvSpPr>
          <p:cNvPr id="96" name="TextShape 2"/>
          <p:cNvSpPr txBox="1"/>
          <p:nvPr/>
        </p:nvSpPr>
        <p:spPr>
          <a:xfrm>
            <a:off x="2286000" y="5943960"/>
            <a:ext cx="3017520" cy="8312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2600">
                <a:solidFill>
                  <a:srgbClr val="000000"/>
                </a:solidFill>
                <a:latin typeface="Arial"/>
              </a:rPr>
              <a:t>__      __</a:t>
            </a:r>
            <a:endParaRPr/>
          </a:p>
          <a:p>
            <a:endParaRPr/>
          </a:p>
        </p:txBody>
      </p:sp>
      <p:sp>
        <p:nvSpPr>
          <p:cNvPr id="97" name="TextShape 3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The pinhole camera</a:t>
            </a:r>
            <a:endParaRPr/>
          </a:p>
          <a:p>
            <a:pPr algn="ctr"/>
            <a:r>
              <a:rPr lang="en-US">
                <a:latin typeface="Arial"/>
              </a:rPr>
              <a:t>(the </a:t>
            </a:r>
            <a:r>
              <a:rPr i="1" lang="en-US">
                <a:latin typeface="Arial"/>
              </a:rPr>
              <a:t>original</a:t>
            </a:r>
            <a:r>
              <a:rPr lang="en-US">
                <a:latin typeface="Arial"/>
              </a:rPr>
              <a:t> graphics hardware)</a:t>
            </a:r>
            <a:endParaRPr/>
          </a:p>
        </p:txBody>
      </p:sp>
      <p:pic>
        <p:nvPicPr>
          <p:cNvPr id="98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919880" y="1888200"/>
            <a:ext cx="6259320" cy="3752280"/>
          </a:xfrm>
          <a:prstGeom prst="rect">
            <a:avLst/>
          </a:prstGeom>
          <a:ln>
            <a:noFill/>
          </a:ln>
        </p:spPr>
      </p:pic>
      <p:sp>
        <p:nvSpPr>
          <p:cNvPr id="99" name="TextShape 4"/>
          <p:cNvSpPr txBox="1"/>
          <p:nvPr/>
        </p:nvSpPr>
        <p:spPr>
          <a:xfrm>
            <a:off x="16200" y="7266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L.P. Clerc/Wikimedia Commons user Atelierelealbe</a:t>
            </a:r>
            <a:endParaRPr/>
          </a:p>
        </p:txBody>
      </p:sp>
      <p:sp>
        <p:nvSpPr>
          <p:cNvPr id="100" name="Line 5"/>
          <p:cNvSpPr/>
          <p:nvPr/>
        </p:nvSpPr>
        <p:spPr>
          <a:xfrm flipH="1">
            <a:off x="3007800" y="3501000"/>
            <a:ext cx="3886200" cy="0"/>
          </a:xfrm>
          <a:prstGeom prst="line">
            <a:avLst/>
          </a:prstGeom>
          <a:ln>
            <a:solidFill>
              <a:srgbClr val="800000"/>
            </a:solidFill>
            <a:tailEnd len="med" type="triangle" w="med"/>
          </a:ln>
        </p:spPr>
      </p:sp>
      <p:sp>
        <p:nvSpPr>
          <p:cNvPr id="101" name="Line 6"/>
          <p:cNvSpPr/>
          <p:nvPr/>
        </p:nvSpPr>
        <p:spPr>
          <a:xfrm flipV="1">
            <a:off x="3007800" y="1900800"/>
            <a:ext cx="0" cy="1600200"/>
          </a:xfrm>
          <a:prstGeom prst="line">
            <a:avLst/>
          </a:prstGeom>
          <a:ln>
            <a:solidFill>
              <a:srgbClr val="0000ff"/>
            </a:solidFill>
            <a:tailEnd len="med" type="triangle" w="med"/>
          </a:ln>
        </p:spPr>
      </p:sp>
      <p:sp>
        <p:nvSpPr>
          <p:cNvPr id="102" name="Line 7"/>
          <p:cNvSpPr/>
          <p:nvPr/>
        </p:nvSpPr>
        <p:spPr>
          <a:xfrm>
            <a:off x="6966000" y="3501000"/>
            <a:ext cx="685800" cy="0"/>
          </a:xfrm>
          <a:prstGeom prst="line">
            <a:avLst/>
          </a:prstGeom>
          <a:ln>
            <a:solidFill>
              <a:srgbClr val="800000"/>
            </a:solidFill>
            <a:tailEnd len="med" type="triangle" w="med"/>
          </a:ln>
        </p:spPr>
      </p:sp>
      <p:sp>
        <p:nvSpPr>
          <p:cNvPr id="103" name="Line 8"/>
          <p:cNvSpPr/>
          <p:nvPr/>
        </p:nvSpPr>
        <p:spPr>
          <a:xfrm>
            <a:off x="7628400" y="3537000"/>
            <a:ext cx="0" cy="228600"/>
          </a:xfrm>
          <a:prstGeom prst="line">
            <a:avLst/>
          </a:prstGeom>
          <a:ln>
            <a:solidFill>
              <a:srgbClr val="0000ff"/>
            </a:solidFill>
            <a:tailEnd len="med" type="triangle" w="med"/>
          </a:ln>
        </p:spPr>
      </p:sp>
      <p:sp>
        <p:nvSpPr>
          <p:cNvPr id="104" name="TextShape 9"/>
          <p:cNvSpPr txBox="1"/>
          <p:nvPr/>
        </p:nvSpPr>
        <p:spPr>
          <a:xfrm>
            <a:off x="4654800" y="3655800"/>
            <a:ext cx="45720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2400">
                <a:solidFill>
                  <a:srgbClr val="800000"/>
                </a:solidFill>
                <a:latin typeface="Arial"/>
              </a:rPr>
              <a:t>D</a:t>
            </a:r>
            <a:endParaRPr/>
          </a:p>
        </p:txBody>
      </p:sp>
      <p:sp>
        <p:nvSpPr>
          <p:cNvPr id="105" name="TextShape 10"/>
          <p:cNvSpPr txBox="1"/>
          <p:nvPr/>
        </p:nvSpPr>
        <p:spPr>
          <a:xfrm>
            <a:off x="2671200" y="2635200"/>
            <a:ext cx="457200" cy="45720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2400">
                <a:solidFill>
                  <a:srgbClr val="0000ff"/>
                </a:solidFill>
                <a:latin typeface="Arial"/>
              </a:rPr>
              <a:t>H</a:t>
            </a:r>
            <a:endParaRPr/>
          </a:p>
        </p:txBody>
      </p:sp>
      <p:sp>
        <p:nvSpPr>
          <p:cNvPr id="106" name="TextShape 11"/>
          <p:cNvSpPr txBox="1"/>
          <p:nvPr/>
        </p:nvSpPr>
        <p:spPr>
          <a:xfrm>
            <a:off x="7135200" y="3164400"/>
            <a:ext cx="457200" cy="3463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>
                <a:solidFill>
                  <a:srgbClr val="800000"/>
                </a:solidFill>
                <a:latin typeface="Arial"/>
              </a:rPr>
              <a:t>C</a:t>
            </a:r>
            <a:endParaRPr/>
          </a:p>
        </p:txBody>
      </p:sp>
      <p:sp>
        <p:nvSpPr>
          <p:cNvPr id="107" name="TextShape 12"/>
          <p:cNvSpPr txBox="1"/>
          <p:nvPr/>
        </p:nvSpPr>
        <p:spPr>
          <a:xfrm>
            <a:off x="7628400" y="3501000"/>
            <a:ext cx="457200" cy="3463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>
                <a:solidFill>
                  <a:srgbClr val="0000ff"/>
                </a:solidFill>
                <a:latin typeface="Arial"/>
              </a:rPr>
              <a:t>P</a:t>
            </a:r>
            <a:endParaRPr/>
          </a:p>
        </p:txBody>
      </p:sp>
      <p:sp>
        <p:nvSpPr>
          <p:cNvPr id="108" name="TextShape 13"/>
          <p:cNvSpPr txBox="1"/>
          <p:nvPr/>
        </p:nvSpPr>
        <p:spPr>
          <a:xfrm>
            <a:off x="2851200" y="6126480"/>
            <a:ext cx="548640" cy="46080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2600">
                <a:solidFill>
                  <a:srgbClr val="000000"/>
                </a:solidFill>
                <a:latin typeface="Arial"/>
              </a:rPr>
              <a:t>=</a:t>
            </a:r>
            <a:endParaRPr/>
          </a:p>
        </p:txBody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2250000" y="5943600"/>
            <a:ext cx="3017520" cy="8312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2600">
                <a:solidFill>
                  <a:srgbClr val="0000ff"/>
                </a:solidFill>
                <a:latin typeface="Arial"/>
              </a:rPr>
              <a:t> </a:t>
            </a:r>
            <a:r>
              <a:rPr lang="en-US" sz="2600">
                <a:solidFill>
                  <a:srgbClr val="0000ff"/>
                </a:solidFill>
                <a:latin typeface="Arial"/>
              </a:rPr>
              <a:t>P        H</a:t>
            </a:r>
            <a:endParaRPr/>
          </a:p>
          <a:p>
            <a:r>
              <a:rPr lang="en-US" sz="2600">
                <a:solidFill>
                  <a:srgbClr val="800000"/>
                </a:solidFill>
                <a:latin typeface="Arial"/>
              </a:rPr>
              <a:t> </a:t>
            </a:r>
            <a:r>
              <a:rPr lang="en-US" sz="2600">
                <a:solidFill>
                  <a:srgbClr val="800000"/>
                </a:solidFill>
                <a:latin typeface="Arial"/>
              </a:rPr>
              <a:t>C        D</a:t>
            </a:r>
            <a:endParaRPr/>
          </a:p>
        </p:txBody>
      </p:sp>
      <p:sp>
        <p:nvSpPr>
          <p:cNvPr id="110" name="TextShape 2"/>
          <p:cNvSpPr txBox="1"/>
          <p:nvPr/>
        </p:nvSpPr>
        <p:spPr>
          <a:xfrm>
            <a:off x="2286000" y="5943960"/>
            <a:ext cx="3017520" cy="8312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2600">
                <a:solidFill>
                  <a:srgbClr val="000000"/>
                </a:solidFill>
                <a:latin typeface="Arial"/>
              </a:rPr>
              <a:t>__      __</a:t>
            </a:r>
            <a:endParaRPr/>
          </a:p>
          <a:p>
            <a:endParaRPr/>
          </a:p>
        </p:txBody>
      </p:sp>
      <p:sp>
        <p:nvSpPr>
          <p:cNvPr id="111" name="TextShape 3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The pinhole camera</a:t>
            </a:r>
            <a:endParaRPr/>
          </a:p>
          <a:p>
            <a:pPr algn="ctr"/>
            <a:r>
              <a:rPr lang="en-US">
                <a:latin typeface="Arial"/>
              </a:rPr>
              <a:t>(the </a:t>
            </a:r>
            <a:r>
              <a:rPr i="1" lang="en-US">
                <a:latin typeface="Arial"/>
              </a:rPr>
              <a:t>original</a:t>
            </a:r>
            <a:r>
              <a:rPr lang="en-US">
                <a:latin typeface="Arial"/>
              </a:rPr>
              <a:t> graphics hardware)</a:t>
            </a:r>
            <a:endParaRPr/>
          </a:p>
        </p:txBody>
      </p:sp>
      <p:pic>
        <p:nvPicPr>
          <p:cNvPr id="112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919880" y="1888200"/>
            <a:ext cx="6259320" cy="3752280"/>
          </a:xfrm>
          <a:prstGeom prst="rect">
            <a:avLst/>
          </a:prstGeom>
          <a:ln>
            <a:noFill/>
          </a:ln>
        </p:spPr>
      </p:pic>
      <p:sp>
        <p:nvSpPr>
          <p:cNvPr id="113" name="TextShape 4"/>
          <p:cNvSpPr txBox="1"/>
          <p:nvPr/>
        </p:nvSpPr>
        <p:spPr>
          <a:xfrm>
            <a:off x="16200" y="7266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L.P. Clerc/Wikimedia Commons user Atelierelealbe</a:t>
            </a:r>
            <a:endParaRPr/>
          </a:p>
        </p:txBody>
      </p:sp>
      <p:sp>
        <p:nvSpPr>
          <p:cNvPr id="114" name="Line 5"/>
          <p:cNvSpPr/>
          <p:nvPr/>
        </p:nvSpPr>
        <p:spPr>
          <a:xfrm flipH="1">
            <a:off x="3007800" y="3501000"/>
            <a:ext cx="3886200" cy="0"/>
          </a:xfrm>
          <a:prstGeom prst="line">
            <a:avLst/>
          </a:prstGeom>
          <a:ln>
            <a:solidFill>
              <a:srgbClr val="800000"/>
            </a:solidFill>
            <a:tailEnd len="med" type="triangle" w="med"/>
          </a:ln>
        </p:spPr>
      </p:sp>
      <p:sp>
        <p:nvSpPr>
          <p:cNvPr id="115" name="Line 6"/>
          <p:cNvSpPr/>
          <p:nvPr/>
        </p:nvSpPr>
        <p:spPr>
          <a:xfrm flipV="1">
            <a:off x="3007800" y="1900800"/>
            <a:ext cx="0" cy="1600200"/>
          </a:xfrm>
          <a:prstGeom prst="line">
            <a:avLst/>
          </a:prstGeom>
          <a:ln>
            <a:solidFill>
              <a:srgbClr val="0000ff"/>
            </a:solidFill>
            <a:tailEnd len="med" type="triangle" w="med"/>
          </a:ln>
        </p:spPr>
      </p:sp>
      <p:sp>
        <p:nvSpPr>
          <p:cNvPr id="116" name="Line 7"/>
          <p:cNvSpPr/>
          <p:nvPr/>
        </p:nvSpPr>
        <p:spPr>
          <a:xfrm>
            <a:off x="6966000" y="3501000"/>
            <a:ext cx="685800" cy="0"/>
          </a:xfrm>
          <a:prstGeom prst="line">
            <a:avLst/>
          </a:prstGeom>
          <a:ln>
            <a:solidFill>
              <a:srgbClr val="800000"/>
            </a:solidFill>
            <a:tailEnd len="med" type="triangle" w="med"/>
          </a:ln>
        </p:spPr>
      </p:sp>
      <p:sp>
        <p:nvSpPr>
          <p:cNvPr id="117" name="Line 8"/>
          <p:cNvSpPr/>
          <p:nvPr/>
        </p:nvSpPr>
        <p:spPr>
          <a:xfrm>
            <a:off x="7628400" y="3537000"/>
            <a:ext cx="0" cy="228600"/>
          </a:xfrm>
          <a:prstGeom prst="line">
            <a:avLst/>
          </a:prstGeom>
          <a:ln>
            <a:solidFill>
              <a:srgbClr val="0000ff"/>
            </a:solidFill>
            <a:tailEnd len="med" type="triangle" w="med"/>
          </a:ln>
        </p:spPr>
      </p:sp>
      <p:sp>
        <p:nvSpPr>
          <p:cNvPr id="118" name="TextShape 9"/>
          <p:cNvSpPr txBox="1"/>
          <p:nvPr/>
        </p:nvSpPr>
        <p:spPr>
          <a:xfrm>
            <a:off x="4654800" y="3655800"/>
            <a:ext cx="45720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2400">
                <a:solidFill>
                  <a:srgbClr val="800000"/>
                </a:solidFill>
                <a:latin typeface="Arial"/>
              </a:rPr>
              <a:t>D</a:t>
            </a:r>
            <a:endParaRPr/>
          </a:p>
        </p:txBody>
      </p:sp>
      <p:sp>
        <p:nvSpPr>
          <p:cNvPr id="119" name="TextShape 10"/>
          <p:cNvSpPr txBox="1"/>
          <p:nvPr/>
        </p:nvSpPr>
        <p:spPr>
          <a:xfrm>
            <a:off x="2671200" y="2635200"/>
            <a:ext cx="457200" cy="45720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2400">
                <a:solidFill>
                  <a:srgbClr val="0000ff"/>
                </a:solidFill>
                <a:latin typeface="Arial"/>
              </a:rPr>
              <a:t>H</a:t>
            </a:r>
            <a:endParaRPr/>
          </a:p>
        </p:txBody>
      </p:sp>
      <p:sp>
        <p:nvSpPr>
          <p:cNvPr id="120" name="TextShape 11"/>
          <p:cNvSpPr txBox="1"/>
          <p:nvPr/>
        </p:nvSpPr>
        <p:spPr>
          <a:xfrm>
            <a:off x="7135200" y="3164400"/>
            <a:ext cx="457200" cy="3463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>
                <a:solidFill>
                  <a:srgbClr val="800000"/>
                </a:solidFill>
                <a:latin typeface="Arial"/>
              </a:rPr>
              <a:t>C</a:t>
            </a:r>
            <a:endParaRPr/>
          </a:p>
        </p:txBody>
      </p:sp>
      <p:sp>
        <p:nvSpPr>
          <p:cNvPr id="121" name="TextShape 12"/>
          <p:cNvSpPr txBox="1"/>
          <p:nvPr/>
        </p:nvSpPr>
        <p:spPr>
          <a:xfrm>
            <a:off x="7628400" y="3501000"/>
            <a:ext cx="457200" cy="3463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>
                <a:solidFill>
                  <a:srgbClr val="0000ff"/>
                </a:solidFill>
                <a:latin typeface="Arial"/>
              </a:rPr>
              <a:t>P</a:t>
            </a:r>
            <a:endParaRPr/>
          </a:p>
        </p:txBody>
      </p:sp>
      <p:sp>
        <p:nvSpPr>
          <p:cNvPr id="122" name="TextShape 13"/>
          <p:cNvSpPr txBox="1"/>
          <p:nvPr/>
        </p:nvSpPr>
        <p:spPr>
          <a:xfrm>
            <a:off x="2851200" y="6126480"/>
            <a:ext cx="548640" cy="46080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2600">
                <a:solidFill>
                  <a:srgbClr val="000000"/>
                </a:solidFill>
                <a:latin typeface="Arial"/>
              </a:rPr>
              <a:t>=</a:t>
            </a:r>
            <a:endParaRPr/>
          </a:p>
        </p:txBody>
      </p:sp>
      <p:sp>
        <p:nvSpPr>
          <p:cNvPr id="123" name="TextShape 14"/>
          <p:cNvSpPr txBox="1"/>
          <p:nvPr/>
        </p:nvSpPr>
        <p:spPr>
          <a:xfrm>
            <a:off x="6181920" y="5943600"/>
            <a:ext cx="3017520" cy="8312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2600">
                <a:solidFill>
                  <a:srgbClr val="0000ff"/>
                </a:solidFill>
                <a:latin typeface="Arial"/>
              </a:rPr>
              <a:t>            </a:t>
            </a:r>
            <a:r>
              <a:rPr lang="en-US" sz="2600">
                <a:solidFill>
                  <a:srgbClr val="0000ff"/>
                </a:solidFill>
                <a:latin typeface="Arial"/>
              </a:rPr>
              <a:t>H</a:t>
            </a:r>
            <a:r>
              <a:rPr lang="en-US" sz="2600">
                <a:solidFill>
                  <a:srgbClr val="800000"/>
                </a:solidFill>
                <a:latin typeface="Arial"/>
              </a:rPr>
              <a:t>C</a:t>
            </a:r>
            <a:endParaRPr/>
          </a:p>
          <a:p>
            <a:r>
              <a:rPr lang="en-US" sz="2600">
                <a:solidFill>
                  <a:srgbClr val="800000"/>
                </a:solidFill>
                <a:latin typeface="Arial"/>
              </a:rPr>
              <a:t>             </a:t>
            </a:r>
            <a:r>
              <a:rPr lang="en-US" sz="2600">
                <a:solidFill>
                  <a:srgbClr val="800000"/>
                </a:solidFill>
                <a:latin typeface="Arial"/>
              </a:rPr>
              <a:t>D</a:t>
            </a:r>
            <a:endParaRPr/>
          </a:p>
        </p:txBody>
      </p:sp>
      <p:sp>
        <p:nvSpPr>
          <p:cNvPr id="124" name="TextShape 15"/>
          <p:cNvSpPr txBox="1"/>
          <p:nvPr/>
        </p:nvSpPr>
        <p:spPr>
          <a:xfrm>
            <a:off x="6217920" y="5943960"/>
            <a:ext cx="3017520" cy="8312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2600">
                <a:solidFill>
                  <a:srgbClr val="000000"/>
                </a:solidFill>
                <a:latin typeface="Arial"/>
              </a:rPr>
              <a:t>           </a:t>
            </a:r>
            <a:r>
              <a:rPr lang="en-US" sz="2600">
                <a:solidFill>
                  <a:srgbClr val="000000"/>
                </a:solidFill>
                <a:latin typeface="Arial"/>
              </a:rPr>
              <a:t>___</a:t>
            </a:r>
            <a:endParaRPr/>
          </a:p>
          <a:p>
            <a:endParaRPr/>
          </a:p>
        </p:txBody>
      </p:sp>
      <p:sp>
        <p:nvSpPr>
          <p:cNvPr id="125" name="TextShape 16"/>
          <p:cNvSpPr txBox="1"/>
          <p:nvPr/>
        </p:nvSpPr>
        <p:spPr>
          <a:xfrm>
            <a:off x="6531120" y="6126480"/>
            <a:ext cx="1355040" cy="46080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2600">
                <a:solidFill>
                  <a:srgbClr val="0000ff"/>
                </a:solidFill>
                <a:latin typeface="Arial"/>
              </a:rPr>
              <a:t>P</a:t>
            </a:r>
            <a:r>
              <a:rPr lang="en-US" sz="2600">
                <a:solidFill>
                  <a:srgbClr val="000000"/>
                </a:solidFill>
                <a:latin typeface="Arial"/>
              </a:rPr>
              <a:t> =</a:t>
            </a:r>
            <a:endParaRPr/>
          </a:p>
        </p:txBody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Voxels?</a:t>
            </a:r>
            <a:endParaRPr/>
          </a:p>
        </p:txBody>
      </p:sp>
      <p:sp>
        <p:nvSpPr>
          <p:cNvPr id="127" name="TextShape 2"/>
          <p:cNvSpPr txBox="1"/>
          <p:nvPr/>
        </p:nvSpPr>
        <p:spPr>
          <a:xfrm>
            <a:off x="16200" y="7230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4c4c4c"/>
                </a:solidFill>
                <a:latin typeface="Arial"/>
              </a:rPr>
              <a:t>Image credits: Mojang AB/Wikimedia Commons users </a:t>
            </a:r>
            <a:r>
              <a:rPr lang="en-US" sz="1400">
                <a:solidFill>
                  <a:srgbClr val="0000ff"/>
                </a:solidFill>
                <a:latin typeface="Arial"/>
              </a:rPr>
              <a:t>4urge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, </a:t>
            </a:r>
            <a:r>
              <a:rPr lang="en-US" sz="1400">
                <a:solidFill>
                  <a:srgbClr val="0000ff"/>
                </a:solidFill>
                <a:latin typeface="Arial"/>
              </a:rPr>
              <a:t>Muehlenau</a:t>
            </a:r>
            <a:endParaRPr/>
          </a:p>
        </p:txBody>
      </p:sp>
      <p:pic>
        <p:nvPicPr>
          <p:cNvPr id="128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51440" y="1371600"/>
            <a:ext cx="5720760" cy="3215520"/>
          </a:xfrm>
          <a:prstGeom prst="rect">
            <a:avLst/>
          </a:prstGeom>
          <a:ln w="36720">
            <a:solidFill>
              <a:srgbClr val="000000"/>
            </a:solidFill>
            <a:round/>
          </a:ln>
        </p:spPr>
      </p:pic>
      <p:pic>
        <p:nvPicPr>
          <p:cNvPr id="129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5943600" y="3429000"/>
            <a:ext cx="3886200" cy="3886200"/>
          </a:xfrm>
          <a:prstGeom prst="rect">
            <a:avLst/>
          </a:prstGeom>
          <a:ln>
            <a:noFill/>
          </a:ln>
        </p:spPr>
      </p:pic>
      <p:sp>
        <p:nvSpPr>
          <p:cNvPr id="130" name="TextShape 3"/>
          <p:cNvSpPr txBox="1"/>
          <p:nvPr/>
        </p:nvSpPr>
        <p:spPr>
          <a:xfrm>
            <a:off x="457200" y="4682160"/>
            <a:ext cx="1119600" cy="3470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>
                <a:latin typeface="Arial"/>
              </a:rPr>
              <a:t>Minecraft</a:t>
            </a:r>
            <a:endParaRPr/>
          </a:p>
        </p:txBody>
      </p:sp>
      <p:sp>
        <p:nvSpPr>
          <p:cNvPr id="131" name="TextShape 4"/>
          <p:cNvSpPr txBox="1"/>
          <p:nvPr/>
        </p:nvSpPr>
        <p:spPr>
          <a:xfrm>
            <a:off x="7772400" y="2743200"/>
            <a:ext cx="2034000" cy="685800"/>
          </a:xfrm>
          <a:prstGeom prst="rect">
            <a:avLst/>
          </a:prstGeom>
        </p:spPr>
        <p:txBody>
          <a:bodyPr lIns="90000" rIns="90000" tIns="45000" bIns="45000"/>
          <a:p>
            <a:pPr algn="r"/>
            <a:r>
              <a:rPr lang="en-US">
                <a:latin typeface="Arial"/>
              </a:rPr>
              <a:t>Voxel-based</a:t>
            </a:r>
            <a:endParaRPr/>
          </a:p>
          <a:p>
            <a:pPr algn="r"/>
            <a:r>
              <a:rPr lang="en-US">
                <a:latin typeface="Arial"/>
              </a:rPr>
              <a:t>brain imaging</a:t>
            </a:r>
            <a:endParaRPr/>
          </a:p>
        </p:txBody>
      </p:sp>
      <p:sp>
        <p:nvSpPr>
          <p:cNvPr id="132" name="TextShape 5"/>
          <p:cNvSpPr txBox="1"/>
          <p:nvPr/>
        </p:nvSpPr>
        <p:spPr>
          <a:xfrm>
            <a:off x="2286000" y="5715000"/>
            <a:ext cx="2971800" cy="7765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2400">
                <a:solidFill>
                  <a:srgbClr val="ff0000"/>
                </a:solidFill>
                <a:latin typeface="Arial"/>
              </a:rPr>
              <a:t>How many voxels</a:t>
            </a:r>
            <a:endParaRPr/>
          </a:p>
          <a:p>
            <a:r>
              <a:rPr lang="en-US" sz="2400">
                <a:solidFill>
                  <a:srgbClr val="ff0000"/>
                </a:solidFill>
                <a:latin typeface="Arial"/>
              </a:rPr>
              <a:t>do we need?</a:t>
            </a:r>
            <a:endParaRPr/>
          </a:p>
        </p:txBody>
      </p:sp>
    </p:spTree>
  </p:cSld>
  <p:timing>
    <p:tnLst>
      <p:par>
        <p:cTn id="27" dur="indefinite" restart="never" nodeType="tmRoot">
          <p:childTnLst>
            <p:seq>
              <p:cTn id="28" nodeType="mainSeq">
                <p:childTnLst>
                  <p:par>
                    <p:cTn id="29" fill="freeze">
                      <p:stCondLst>
                        <p:cond delay="indefinite"/>
                      </p:stCondLst>
                      <p:childTnLst>
                        <p:par>
                          <p:cTn id="30" fill="freeze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Triangles!</a:t>
            </a:r>
            <a:endParaRPr/>
          </a:p>
        </p:txBody>
      </p:sp>
      <p:sp>
        <p:nvSpPr>
          <p:cNvPr id="134" name="TextShape 2"/>
          <p:cNvSpPr txBox="1"/>
          <p:nvPr/>
        </p:nvSpPr>
        <p:spPr>
          <a:xfrm>
            <a:off x="16200" y="7230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Wikimedia Commons user Chrschn</a:t>
            </a:r>
            <a:endParaRPr/>
          </a:p>
        </p:txBody>
      </p:sp>
      <p:pic>
        <p:nvPicPr>
          <p:cNvPr id="135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020680" y="1872360"/>
            <a:ext cx="6038640" cy="3723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3-D Cartesian coordinates</a:t>
            </a:r>
            <a:endParaRPr/>
          </a:p>
        </p:txBody>
      </p:sp>
      <p:sp>
        <p:nvSpPr>
          <p:cNvPr id="137" name="TextShape 2"/>
          <p:cNvSpPr txBox="1"/>
          <p:nvPr/>
        </p:nvSpPr>
        <p:spPr>
          <a:xfrm>
            <a:off x="16200" y="7230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Wikimedia Commons user Gustavb</a:t>
            </a:r>
            <a:endParaRPr/>
          </a:p>
        </p:txBody>
      </p:sp>
      <p:pic>
        <p:nvPicPr>
          <p:cNvPr id="138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787040" y="1149120"/>
            <a:ext cx="6330960" cy="5622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503640" y="300960"/>
            <a:ext cx="9071640" cy="6456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solidFill>
                  <a:srgbClr val="000000"/>
                </a:solidFill>
                <a:latin typeface="Arial"/>
              </a:rPr>
              <a:t>Demo: Journeys of a Teapot</a:t>
            </a:r>
            <a:endParaRPr/>
          </a:p>
        </p:txBody>
      </p:sp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Vector addition</a:t>
            </a:r>
            <a:endParaRPr/>
          </a:p>
        </p:txBody>
      </p:sp>
      <p:sp>
        <p:nvSpPr>
          <p:cNvPr id="141" name="TextShape 2"/>
          <p:cNvSpPr txBox="1"/>
          <p:nvPr/>
        </p:nvSpPr>
        <p:spPr>
          <a:xfrm>
            <a:off x="853200" y="2240640"/>
            <a:ext cx="9144000" cy="35049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4800">
                <a:solidFill>
                  <a:srgbClr val="ff0000"/>
                </a:solidFill>
                <a:latin typeface="Arial"/>
              </a:rPr>
              <a:t>a = ( 5, 6, -3)</a:t>
            </a:r>
            <a:endParaRPr/>
          </a:p>
          <a:p>
            <a:r>
              <a:rPr lang="en-US" sz="4800">
                <a:solidFill>
                  <a:srgbClr val="0000ff"/>
                </a:solidFill>
                <a:latin typeface="Arial"/>
              </a:rPr>
              <a:t>b = (-1, 7,  2)</a:t>
            </a:r>
            <a:endParaRPr/>
          </a:p>
          <a:p>
            <a:endParaRPr/>
          </a:p>
          <a:p>
            <a:r>
              <a:rPr lang="en-US" sz="4800">
                <a:solidFill>
                  <a:srgbClr val="000000"/>
                </a:solidFill>
                <a:latin typeface="Arial"/>
              </a:rPr>
              <a:t>a + b</a:t>
            </a:r>
            <a:r>
              <a:rPr lang="en-US" sz="4800">
                <a:solidFill>
                  <a:srgbClr val="000000"/>
                </a:solidFill>
                <a:latin typeface="Arial"/>
              </a:rPr>
              <a:t> = (</a:t>
            </a:r>
            <a:r>
              <a:rPr lang="en-US" sz="4800">
                <a:solidFill>
                  <a:srgbClr val="ff0000"/>
                </a:solidFill>
                <a:latin typeface="Arial"/>
              </a:rPr>
              <a:t>5</a:t>
            </a:r>
            <a:r>
              <a:rPr lang="en-US" sz="4800">
                <a:solidFill>
                  <a:srgbClr val="000000"/>
                </a:solidFill>
                <a:latin typeface="Arial"/>
              </a:rPr>
              <a:t> + </a:t>
            </a:r>
            <a:r>
              <a:rPr lang="en-US" sz="4800">
                <a:solidFill>
                  <a:srgbClr val="000000"/>
                </a:solidFill>
                <a:latin typeface="Arial"/>
              </a:rPr>
              <a:t>(</a:t>
            </a:r>
            <a:r>
              <a:rPr lang="en-US" sz="4800">
                <a:solidFill>
                  <a:srgbClr val="0000ff"/>
                </a:solidFill>
                <a:latin typeface="Arial"/>
              </a:rPr>
              <a:t>-1</a:t>
            </a:r>
            <a:r>
              <a:rPr lang="en-US" sz="4800">
                <a:solidFill>
                  <a:srgbClr val="000000"/>
                </a:solidFill>
                <a:latin typeface="Arial"/>
              </a:rPr>
              <a:t>), </a:t>
            </a:r>
            <a:r>
              <a:rPr lang="en-US" sz="4800">
                <a:solidFill>
                  <a:srgbClr val="ff0000"/>
                </a:solidFill>
                <a:latin typeface="Arial"/>
              </a:rPr>
              <a:t>6</a:t>
            </a:r>
            <a:r>
              <a:rPr lang="en-US" sz="4800">
                <a:solidFill>
                  <a:srgbClr val="000000"/>
                </a:solidFill>
                <a:latin typeface="Arial"/>
              </a:rPr>
              <a:t> + </a:t>
            </a:r>
            <a:r>
              <a:rPr lang="en-US" sz="4800">
                <a:solidFill>
                  <a:srgbClr val="0000ff"/>
                </a:solidFill>
                <a:latin typeface="Arial"/>
              </a:rPr>
              <a:t>7</a:t>
            </a:r>
            <a:r>
              <a:rPr lang="en-US" sz="4800">
                <a:solidFill>
                  <a:srgbClr val="000000"/>
                </a:solidFill>
                <a:latin typeface="Arial"/>
              </a:rPr>
              <a:t>,</a:t>
            </a:r>
            <a:r>
              <a:rPr lang="en-US" sz="4800">
                <a:solidFill>
                  <a:srgbClr val="0000ff"/>
                </a:solidFill>
                <a:latin typeface="Arial"/>
              </a:rPr>
              <a:t> </a:t>
            </a:r>
            <a:r>
              <a:rPr lang="en-US" sz="4800">
                <a:solidFill>
                  <a:srgbClr val="000000"/>
                </a:solidFill>
                <a:latin typeface="Arial"/>
              </a:rPr>
              <a:t>(</a:t>
            </a:r>
            <a:r>
              <a:rPr lang="en-US" sz="4800">
                <a:solidFill>
                  <a:srgbClr val="ff0000"/>
                </a:solidFill>
                <a:latin typeface="Arial"/>
              </a:rPr>
              <a:t>-3</a:t>
            </a:r>
            <a:r>
              <a:rPr lang="en-US" sz="4800">
                <a:solidFill>
                  <a:srgbClr val="000000"/>
                </a:solidFill>
                <a:latin typeface="Arial"/>
              </a:rPr>
              <a:t>) + </a:t>
            </a:r>
            <a:r>
              <a:rPr lang="en-US" sz="4800">
                <a:solidFill>
                  <a:srgbClr val="0000ff"/>
                </a:solidFill>
                <a:latin typeface="Arial"/>
              </a:rPr>
              <a:t>2</a:t>
            </a:r>
            <a:r>
              <a:rPr lang="en-US" sz="4800">
                <a:solidFill>
                  <a:srgbClr val="000000"/>
                </a:solidFill>
                <a:latin typeface="Arial"/>
              </a:rPr>
              <a:t>)</a:t>
            </a:r>
            <a:endParaRPr/>
          </a:p>
          <a:p>
            <a:r>
              <a:rPr lang="en-US" sz="4800">
                <a:solidFill>
                  <a:srgbClr val="000000"/>
                </a:solidFill>
                <a:latin typeface="Arial"/>
              </a:rPr>
              <a:t>         </a:t>
            </a:r>
            <a:r>
              <a:rPr lang="en-US" sz="4800">
                <a:solidFill>
                  <a:srgbClr val="000000"/>
                </a:solidFill>
                <a:latin typeface="Arial"/>
              </a:rPr>
              <a:t>= (4, 13, -1)</a:t>
            </a:r>
            <a:endParaRPr/>
          </a:p>
        </p:txBody>
      </p:sp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Vector addition</a:t>
            </a:r>
            <a:endParaRPr/>
          </a:p>
        </p:txBody>
      </p:sp>
      <p:sp>
        <p:nvSpPr>
          <p:cNvPr id="143" name="TextShape 2"/>
          <p:cNvSpPr txBox="1"/>
          <p:nvPr/>
        </p:nvSpPr>
        <p:spPr>
          <a:xfrm>
            <a:off x="16200" y="7230240"/>
            <a:ext cx="7070400" cy="3265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Wikimedia Commons user 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石庭豐</a:t>
            </a:r>
            <a:endParaRPr/>
          </a:p>
        </p:txBody>
      </p:sp>
      <p:pic>
        <p:nvPicPr>
          <p:cNvPr id="144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162800" y="2052360"/>
            <a:ext cx="7754400" cy="4063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Shape 1"/>
          <p:cNvSpPr txBox="1"/>
          <p:nvPr/>
        </p:nvSpPr>
        <p:spPr>
          <a:xfrm>
            <a:off x="503640" y="300960"/>
            <a:ext cx="9071640" cy="6456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solidFill>
                  <a:srgbClr val="0000ff"/>
                </a:solidFill>
                <a:latin typeface="Arial"/>
              </a:rPr>
              <a:t>Video: Portal clip</a:t>
            </a:r>
            <a:endParaRPr/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Points → vectors from the origin</a:t>
            </a:r>
            <a:endParaRPr/>
          </a:p>
        </p:txBody>
      </p:sp>
      <p:pic>
        <p:nvPicPr>
          <p:cNvPr id="146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787040" y="1149120"/>
            <a:ext cx="6330960" cy="5622120"/>
          </a:xfrm>
          <a:prstGeom prst="rect">
            <a:avLst/>
          </a:prstGeom>
          <a:ln>
            <a:noFill/>
          </a:ln>
        </p:spPr>
      </p:pic>
      <p:sp>
        <p:nvSpPr>
          <p:cNvPr id="147" name="TextShape 2"/>
          <p:cNvSpPr txBox="1"/>
          <p:nvPr/>
        </p:nvSpPr>
        <p:spPr>
          <a:xfrm>
            <a:off x="3573000" y="3321000"/>
            <a:ext cx="358920" cy="34632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>
                <a:solidFill>
                  <a:srgbClr val="008080"/>
                </a:solidFill>
                <a:latin typeface="Arial"/>
              </a:rPr>
              <a:t>Q</a:t>
            </a:r>
            <a:endParaRPr/>
          </a:p>
        </p:txBody>
      </p:sp>
      <p:sp>
        <p:nvSpPr>
          <p:cNvPr id="148" name="TextShape 3"/>
          <p:cNvSpPr txBox="1"/>
          <p:nvPr/>
        </p:nvSpPr>
        <p:spPr>
          <a:xfrm>
            <a:off x="5185800" y="3429000"/>
            <a:ext cx="333000" cy="34632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>
                <a:solidFill>
                  <a:srgbClr val="ff0000"/>
                </a:solidFill>
                <a:latin typeface="Arial"/>
              </a:rPr>
              <a:t>P</a:t>
            </a:r>
            <a:endParaRPr/>
          </a:p>
        </p:txBody>
      </p:sp>
      <p:sp>
        <p:nvSpPr>
          <p:cNvPr id="149" name="TextShape 4"/>
          <p:cNvSpPr txBox="1"/>
          <p:nvPr/>
        </p:nvSpPr>
        <p:spPr>
          <a:xfrm>
            <a:off x="16200" y="7230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Wikimedia Commons user Gustavb</a:t>
            </a:r>
            <a:endParaRPr/>
          </a:p>
        </p:txBody>
      </p:sp>
    </p:spTree>
  </p:cSld>
  <p:timing>
    <p:tnLst>
      <p:par>
        <p:cTn id="43" dur="indefinite" restart="never" nodeType="tmRoot">
          <p:childTnLst>
            <p:seq>
              <p:cTn id="44" nodeType="mainSeq">
                <p:childTnLst>
                  <p:par>
                    <p:cTn id="45" fill="freeze">
                      <p:stCondLst>
                        <p:cond delay="indefinite"/>
                      </p:stCondLst>
                      <p:childTnLst>
                        <p:par>
                          <p:cTn id="46" fill="freeze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Relative positioning of objects</a:t>
            </a:r>
            <a:endParaRPr/>
          </a:p>
        </p:txBody>
      </p:sp>
      <p:sp>
        <p:nvSpPr>
          <p:cNvPr id="151" name="TextShape 2"/>
          <p:cNvSpPr txBox="1"/>
          <p:nvPr/>
        </p:nvSpPr>
        <p:spPr>
          <a:xfrm>
            <a:off x="16200" y="7230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4c4c4c"/>
                </a:solidFill>
                <a:latin typeface="Arial"/>
              </a:rPr>
              <a:t>Image credits: </a:t>
            </a:r>
            <a:r>
              <a:rPr lang="en-US" sz="1400">
                <a:solidFill>
                  <a:srgbClr val="0000ff"/>
                </a:solidFill>
                <a:latin typeface="Arial"/>
              </a:rPr>
              <a:t>kasuto.net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, </a:t>
            </a:r>
            <a:r>
              <a:rPr lang="en-US" sz="1400">
                <a:solidFill>
                  <a:srgbClr val="0000ff"/>
                </a:solidFill>
                <a:latin typeface="Arial"/>
              </a:rPr>
              <a:t>zelda.wikia.com</a:t>
            </a:r>
            <a:endParaRPr/>
          </a:p>
        </p:txBody>
      </p:sp>
      <p:pic>
        <p:nvPicPr>
          <p:cNvPr id="152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080080" y="2984400"/>
            <a:ext cx="2070360" cy="1914480"/>
          </a:xfrm>
          <a:prstGeom prst="rect">
            <a:avLst/>
          </a:prstGeom>
          <a:ln>
            <a:noFill/>
          </a:ln>
        </p:spPr>
      </p:pic>
      <p:pic>
        <p:nvPicPr>
          <p:cNvPr id="153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5734440" y="2277000"/>
            <a:ext cx="2952360" cy="3666600"/>
          </a:xfrm>
          <a:prstGeom prst="rect">
            <a:avLst/>
          </a:prstGeom>
          <a:ln>
            <a:noFill/>
          </a:ln>
        </p:spPr>
      </p:pic>
      <p:sp>
        <p:nvSpPr>
          <p:cNvPr id="154" name="TextShape 3"/>
          <p:cNvSpPr txBox="1"/>
          <p:nvPr/>
        </p:nvSpPr>
        <p:spPr>
          <a:xfrm>
            <a:off x="1990080" y="3236400"/>
            <a:ext cx="358920" cy="34632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>
                <a:latin typeface="Arial"/>
              </a:rPr>
              <a:t>O</a:t>
            </a:r>
            <a:endParaRPr/>
          </a:p>
        </p:txBody>
      </p:sp>
    </p:spTree>
  </p:cSld>
  <p:timing>
    <p:tnLst>
      <p:par>
        <p:cTn id="55" dur="indefinite" restart="never" nodeType="tmRoot">
          <p:childTnLst>
            <p:seq>
              <p:cTn id="56" nodeType="mainSeq">
                <p:childTnLst>
                  <p:par>
                    <p:cTn id="57" fill="freeze">
                      <p:stCondLst>
                        <p:cond delay="indefinite"/>
                      </p:stCondLst>
                      <p:childTnLst>
                        <p:par>
                          <p:cTn id="58" fill="freeze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freeze">
                      <p:stCondLst>
                        <p:cond delay="indefinite"/>
                      </p:stCondLst>
                      <p:childTnLst>
                        <p:par>
                          <p:cTn id="74" fill="freeze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freeze">
                      <p:stCondLst>
                        <p:cond delay="indefinite"/>
                      </p:stCondLst>
                      <p:childTnLst>
                        <p:par>
                          <p:cTn id="78" fill="freeze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freeze">
                      <p:stCondLst>
                        <p:cond delay="indefinite"/>
                      </p:stCondLst>
                      <p:childTnLst>
                        <p:par>
                          <p:cTn id="82" fill="freeze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503640" y="300960"/>
            <a:ext cx="9071640" cy="6456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solidFill>
                  <a:srgbClr val="000000"/>
                </a:solidFill>
                <a:latin typeface="Arial"/>
              </a:rPr>
              <a:t>Demo: Placing the camera</a:t>
            </a:r>
            <a:endParaRPr/>
          </a:p>
        </p:txBody>
      </p:sp>
    </p:spTree>
  </p:cSld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Vector subtraction</a:t>
            </a:r>
            <a:endParaRPr/>
          </a:p>
        </p:txBody>
      </p:sp>
      <p:sp>
        <p:nvSpPr>
          <p:cNvPr id="157" name="TextShape 2"/>
          <p:cNvSpPr txBox="1"/>
          <p:nvPr/>
        </p:nvSpPr>
        <p:spPr>
          <a:xfrm>
            <a:off x="853200" y="2240640"/>
            <a:ext cx="9144000" cy="35049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4800">
                <a:solidFill>
                  <a:srgbClr val="ff0000"/>
                </a:solidFill>
                <a:latin typeface="Arial"/>
              </a:rPr>
              <a:t>a = ( 5, 6, -3)</a:t>
            </a:r>
            <a:endParaRPr/>
          </a:p>
          <a:p>
            <a:r>
              <a:rPr lang="en-US" sz="4800">
                <a:solidFill>
                  <a:srgbClr val="0000ff"/>
                </a:solidFill>
                <a:latin typeface="Arial"/>
              </a:rPr>
              <a:t>b = (-1, 7,  2)</a:t>
            </a:r>
            <a:endParaRPr/>
          </a:p>
          <a:p>
            <a:endParaRPr/>
          </a:p>
          <a:p>
            <a:r>
              <a:rPr lang="en-US" sz="4800">
                <a:solidFill>
                  <a:srgbClr val="000000"/>
                </a:solidFill>
                <a:latin typeface="Arial"/>
              </a:rPr>
              <a:t>a – b</a:t>
            </a:r>
            <a:r>
              <a:rPr lang="en-US" sz="4800">
                <a:solidFill>
                  <a:srgbClr val="000000"/>
                </a:solidFill>
                <a:latin typeface="Arial"/>
              </a:rPr>
              <a:t> = (</a:t>
            </a:r>
            <a:r>
              <a:rPr lang="en-US" sz="4800">
                <a:solidFill>
                  <a:srgbClr val="ff0000"/>
                </a:solidFill>
                <a:latin typeface="Arial"/>
              </a:rPr>
              <a:t>5</a:t>
            </a:r>
            <a:r>
              <a:rPr lang="en-US" sz="4800">
                <a:solidFill>
                  <a:srgbClr val="000000"/>
                </a:solidFill>
                <a:latin typeface="Arial"/>
              </a:rPr>
              <a:t> – </a:t>
            </a:r>
            <a:r>
              <a:rPr lang="en-US" sz="4800">
                <a:solidFill>
                  <a:srgbClr val="000000"/>
                </a:solidFill>
                <a:latin typeface="Arial"/>
              </a:rPr>
              <a:t>(</a:t>
            </a:r>
            <a:r>
              <a:rPr lang="en-US" sz="4800">
                <a:solidFill>
                  <a:srgbClr val="0000ff"/>
                </a:solidFill>
                <a:latin typeface="Arial"/>
              </a:rPr>
              <a:t>-1</a:t>
            </a:r>
            <a:r>
              <a:rPr lang="en-US" sz="4800">
                <a:solidFill>
                  <a:srgbClr val="000000"/>
                </a:solidFill>
                <a:latin typeface="Arial"/>
              </a:rPr>
              <a:t>), </a:t>
            </a:r>
            <a:r>
              <a:rPr lang="en-US" sz="4800">
                <a:solidFill>
                  <a:srgbClr val="ff0000"/>
                </a:solidFill>
                <a:latin typeface="Arial"/>
              </a:rPr>
              <a:t>6</a:t>
            </a:r>
            <a:r>
              <a:rPr lang="en-US" sz="4800">
                <a:solidFill>
                  <a:srgbClr val="000000"/>
                </a:solidFill>
                <a:latin typeface="Arial"/>
              </a:rPr>
              <a:t> – </a:t>
            </a:r>
            <a:r>
              <a:rPr lang="en-US" sz="4800">
                <a:solidFill>
                  <a:srgbClr val="0000ff"/>
                </a:solidFill>
                <a:latin typeface="Arial"/>
              </a:rPr>
              <a:t>7</a:t>
            </a:r>
            <a:r>
              <a:rPr lang="en-US" sz="4800">
                <a:solidFill>
                  <a:srgbClr val="000000"/>
                </a:solidFill>
                <a:latin typeface="Arial"/>
              </a:rPr>
              <a:t>,</a:t>
            </a:r>
            <a:r>
              <a:rPr lang="en-US" sz="4800">
                <a:solidFill>
                  <a:srgbClr val="0000ff"/>
                </a:solidFill>
                <a:latin typeface="Arial"/>
              </a:rPr>
              <a:t> </a:t>
            </a:r>
            <a:r>
              <a:rPr lang="en-US" sz="4800">
                <a:solidFill>
                  <a:srgbClr val="000000"/>
                </a:solidFill>
                <a:latin typeface="Arial"/>
              </a:rPr>
              <a:t>(</a:t>
            </a:r>
            <a:r>
              <a:rPr lang="en-US" sz="4800">
                <a:solidFill>
                  <a:srgbClr val="ff0000"/>
                </a:solidFill>
                <a:latin typeface="Arial"/>
              </a:rPr>
              <a:t>-3</a:t>
            </a:r>
            <a:r>
              <a:rPr lang="en-US" sz="4800">
                <a:solidFill>
                  <a:srgbClr val="000000"/>
                </a:solidFill>
                <a:latin typeface="Arial"/>
              </a:rPr>
              <a:t>) – </a:t>
            </a:r>
            <a:r>
              <a:rPr lang="en-US" sz="4800">
                <a:solidFill>
                  <a:srgbClr val="0000ff"/>
                </a:solidFill>
                <a:latin typeface="Arial"/>
              </a:rPr>
              <a:t>2</a:t>
            </a:r>
            <a:r>
              <a:rPr lang="en-US" sz="4800">
                <a:solidFill>
                  <a:srgbClr val="000000"/>
                </a:solidFill>
                <a:latin typeface="Arial"/>
              </a:rPr>
              <a:t>)</a:t>
            </a:r>
            <a:endParaRPr/>
          </a:p>
          <a:p>
            <a:r>
              <a:rPr lang="en-US" sz="4800">
                <a:solidFill>
                  <a:srgbClr val="000000"/>
                </a:solidFill>
                <a:latin typeface="Arial"/>
              </a:rPr>
              <a:t>         </a:t>
            </a:r>
            <a:r>
              <a:rPr lang="en-US" sz="4800">
                <a:solidFill>
                  <a:srgbClr val="000000"/>
                </a:solidFill>
                <a:latin typeface="Arial"/>
              </a:rPr>
              <a:t>= (6, -1, -5)</a:t>
            </a:r>
            <a:endParaRPr/>
          </a:p>
        </p:txBody>
      </p:sp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Vector subtraction</a:t>
            </a:r>
            <a:endParaRPr/>
          </a:p>
        </p:txBody>
      </p:sp>
      <p:sp>
        <p:nvSpPr>
          <p:cNvPr id="159" name="TextShape 2"/>
          <p:cNvSpPr txBox="1"/>
          <p:nvPr/>
        </p:nvSpPr>
        <p:spPr>
          <a:xfrm>
            <a:off x="16200" y="7230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Wikimedia Commons user bdesham</a:t>
            </a:r>
            <a:endParaRPr/>
          </a:p>
        </p:txBody>
      </p:sp>
      <p:pic>
        <p:nvPicPr>
          <p:cNvPr id="160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883440" y="2052360"/>
            <a:ext cx="3917160" cy="2748240"/>
          </a:xfrm>
          <a:prstGeom prst="rect">
            <a:avLst/>
          </a:prstGeom>
          <a:ln>
            <a:noFill/>
          </a:ln>
        </p:spPr>
      </p:pic>
      <p:pic>
        <p:nvPicPr>
          <p:cNvPr id="161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5702400" y="3567240"/>
            <a:ext cx="3696840" cy="2593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Scalar multiplication</a:t>
            </a:r>
            <a:endParaRPr/>
          </a:p>
        </p:txBody>
      </p:sp>
      <p:sp>
        <p:nvSpPr>
          <p:cNvPr id="163" name="TextShape 2"/>
          <p:cNvSpPr txBox="1"/>
          <p:nvPr/>
        </p:nvSpPr>
        <p:spPr>
          <a:xfrm>
            <a:off x="1825200" y="2384640"/>
            <a:ext cx="9144000" cy="31633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5400">
                <a:solidFill>
                  <a:srgbClr val="ff0000"/>
                </a:solidFill>
                <a:latin typeface="Arial"/>
              </a:rPr>
              <a:t>a = ( 5, 6, -3)</a:t>
            </a:r>
            <a:endParaRPr/>
          </a:p>
          <a:p>
            <a:endParaRPr/>
          </a:p>
          <a:p>
            <a:r>
              <a:rPr lang="en-US" sz="5400">
                <a:solidFill>
                  <a:srgbClr val="0000ff"/>
                </a:solidFill>
                <a:latin typeface="Arial"/>
              </a:rPr>
              <a:t>5</a:t>
            </a:r>
            <a:r>
              <a:rPr lang="en-US" sz="5400">
                <a:solidFill>
                  <a:srgbClr val="ff0000"/>
                </a:solidFill>
                <a:latin typeface="Arial"/>
              </a:rPr>
              <a:t>a</a:t>
            </a:r>
            <a:r>
              <a:rPr lang="en-US" sz="5400">
                <a:solidFill>
                  <a:srgbClr val="000000"/>
                </a:solidFill>
                <a:latin typeface="Arial"/>
              </a:rPr>
              <a:t> = (</a:t>
            </a:r>
            <a:r>
              <a:rPr lang="en-US" sz="5400">
                <a:solidFill>
                  <a:srgbClr val="0000ff"/>
                </a:solidFill>
                <a:latin typeface="Arial"/>
              </a:rPr>
              <a:t>5</a:t>
            </a:r>
            <a:r>
              <a:rPr lang="en-US" sz="5400">
                <a:solidFill>
                  <a:srgbClr val="000000"/>
                </a:solidFill>
                <a:latin typeface="Arial"/>
              </a:rPr>
              <a:t>·</a:t>
            </a:r>
            <a:r>
              <a:rPr lang="en-US" sz="5400">
                <a:solidFill>
                  <a:srgbClr val="ff0000"/>
                </a:solidFill>
                <a:latin typeface="Arial"/>
              </a:rPr>
              <a:t>5</a:t>
            </a:r>
            <a:r>
              <a:rPr lang="en-US" sz="5400">
                <a:solidFill>
                  <a:srgbClr val="000000"/>
                </a:solidFill>
                <a:latin typeface="Arial"/>
              </a:rPr>
              <a:t>, </a:t>
            </a:r>
            <a:r>
              <a:rPr lang="en-US" sz="5400">
                <a:solidFill>
                  <a:srgbClr val="0000ff"/>
                </a:solidFill>
                <a:latin typeface="Arial"/>
              </a:rPr>
              <a:t>5</a:t>
            </a:r>
            <a:r>
              <a:rPr lang="en-US" sz="5400">
                <a:solidFill>
                  <a:srgbClr val="000000"/>
                </a:solidFill>
                <a:latin typeface="Arial"/>
              </a:rPr>
              <a:t>·</a:t>
            </a:r>
            <a:r>
              <a:rPr lang="en-US" sz="5400">
                <a:solidFill>
                  <a:srgbClr val="ff0000"/>
                </a:solidFill>
                <a:latin typeface="Arial"/>
              </a:rPr>
              <a:t>6</a:t>
            </a:r>
            <a:r>
              <a:rPr lang="en-US" sz="5400">
                <a:solidFill>
                  <a:srgbClr val="000000"/>
                </a:solidFill>
                <a:latin typeface="Arial"/>
              </a:rPr>
              <a:t>, </a:t>
            </a:r>
            <a:r>
              <a:rPr lang="en-US" sz="5400">
                <a:solidFill>
                  <a:srgbClr val="0000ff"/>
                </a:solidFill>
                <a:latin typeface="Arial"/>
              </a:rPr>
              <a:t>5</a:t>
            </a:r>
            <a:r>
              <a:rPr lang="en-US" sz="5400">
                <a:solidFill>
                  <a:srgbClr val="000000"/>
                </a:solidFill>
                <a:latin typeface="Arial"/>
              </a:rPr>
              <a:t>·(</a:t>
            </a:r>
            <a:r>
              <a:rPr lang="en-US" sz="5400">
                <a:solidFill>
                  <a:srgbClr val="ff0000"/>
                </a:solidFill>
                <a:latin typeface="Arial"/>
              </a:rPr>
              <a:t>-3</a:t>
            </a:r>
            <a:r>
              <a:rPr lang="en-US" sz="5400">
                <a:solidFill>
                  <a:srgbClr val="000000"/>
                </a:solidFill>
                <a:latin typeface="Arial"/>
              </a:rPr>
              <a:t>))</a:t>
            </a:r>
            <a:endParaRPr/>
          </a:p>
          <a:p>
            <a:r>
              <a:rPr lang="en-US" sz="5400">
                <a:solidFill>
                  <a:srgbClr val="000000"/>
                </a:solidFill>
                <a:latin typeface="Arial"/>
              </a:rPr>
              <a:t>     </a:t>
            </a:r>
            <a:r>
              <a:rPr lang="en-US" sz="5400">
                <a:solidFill>
                  <a:srgbClr val="000000"/>
                </a:solidFill>
                <a:latin typeface="Arial"/>
              </a:rPr>
              <a:t>= (25, 30, -15)</a:t>
            </a:r>
            <a:endParaRPr/>
          </a:p>
        </p:txBody>
      </p:sp>
    </p:spTree>
  </p:cSld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Scalar multiplication</a:t>
            </a:r>
            <a:endParaRPr/>
          </a:p>
        </p:txBody>
      </p:sp>
      <p:sp>
        <p:nvSpPr>
          <p:cNvPr id="165" name="TextShape 2"/>
          <p:cNvSpPr txBox="1"/>
          <p:nvPr/>
        </p:nvSpPr>
        <p:spPr>
          <a:xfrm>
            <a:off x="16200" y="7230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Silly rabbit/Wikimedia Commons user Konradek</a:t>
            </a:r>
            <a:endParaRPr/>
          </a:p>
        </p:txBody>
      </p:sp>
      <p:pic>
        <p:nvPicPr>
          <p:cNvPr id="166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143000" y="2210760"/>
            <a:ext cx="7835760" cy="3275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5" dur="indefinite" restart="never" nodeType="tmRoot">
          <p:childTnLst>
            <p:seq>
              <p:cTn id="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503640" y="300960"/>
            <a:ext cx="9071640" cy="6456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solidFill>
                  <a:srgbClr val="000000"/>
                </a:solidFill>
                <a:latin typeface="Arial"/>
              </a:rPr>
              <a:t>Demo: Placing the camera</a:t>
            </a:r>
            <a:endParaRPr/>
          </a:p>
        </p:txBody>
      </p:sp>
    </p:spTree>
  </p:cSld>
  <p:timing>
    <p:tnLst>
      <p:par>
        <p:cTn id="97" dur="indefinite" restart="never" nodeType="tmRoot">
          <p:childTnLst>
            <p:seq>
              <p:cTn id="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Moving objects</a:t>
            </a:r>
            <a:endParaRPr/>
          </a:p>
        </p:txBody>
      </p:sp>
      <p:sp>
        <p:nvSpPr>
          <p:cNvPr id="169" name="TextShape 2"/>
          <p:cNvSpPr txBox="1"/>
          <p:nvPr/>
        </p:nvSpPr>
        <p:spPr>
          <a:xfrm>
            <a:off x="16200" y="7266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Michael Maggs/Richard Bartz</a:t>
            </a:r>
            <a:endParaRPr/>
          </a:p>
        </p:txBody>
      </p:sp>
      <p:pic>
        <p:nvPicPr>
          <p:cNvPr id="170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688840" y="2266200"/>
            <a:ext cx="4702320" cy="3027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9" dur="indefinite" restart="never" nodeType="tmRoot">
          <p:childTnLst>
            <p:seq>
              <p:cTn id="1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Applying speed in small steps</a:t>
            </a:r>
            <a:endParaRPr/>
          </a:p>
          <a:p>
            <a:pPr algn="ctr"/>
            <a:r>
              <a:rPr lang="en-US">
                <a:latin typeface="Arial"/>
              </a:rPr>
              <a:t>(This is called “Euler's method for numerical integration.”</a:t>
            </a:r>
            <a:endParaRPr/>
          </a:p>
          <a:p>
            <a:pPr algn="ctr"/>
            <a:r>
              <a:rPr lang="en-US">
                <a:latin typeface="Arial"/>
              </a:rPr>
              <a:t>No, you don't have to remember that. But you can if you want.)</a:t>
            </a:r>
            <a:endParaRPr/>
          </a:p>
        </p:txBody>
      </p:sp>
      <p:sp>
        <p:nvSpPr>
          <p:cNvPr id="172" name="TextShape 2"/>
          <p:cNvSpPr txBox="1"/>
          <p:nvPr/>
        </p:nvSpPr>
        <p:spPr>
          <a:xfrm>
            <a:off x="16200" y="7266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Wikimedia Commons user MrX</a:t>
            </a:r>
            <a:endParaRPr/>
          </a:p>
        </p:txBody>
      </p:sp>
      <p:sp>
        <p:nvSpPr>
          <p:cNvPr id="173" name="Line 3"/>
          <p:cNvSpPr/>
          <p:nvPr/>
        </p:nvSpPr>
        <p:spPr>
          <a:xfrm>
            <a:off x="2052720" y="2382480"/>
            <a:ext cx="5669280" cy="0"/>
          </a:xfrm>
          <a:prstGeom prst="line">
            <a:avLst/>
          </a:prstGeom>
          <a:ln>
            <a:solidFill>
              <a:srgbClr val="800000"/>
            </a:solidFill>
            <a:tailEnd len="med" type="triangle" w="med"/>
          </a:ln>
        </p:spPr>
      </p:sp>
      <p:sp>
        <p:nvSpPr>
          <p:cNvPr id="174" name="TextShape 4"/>
          <p:cNvSpPr txBox="1"/>
          <p:nvPr/>
        </p:nvSpPr>
        <p:spPr>
          <a:xfrm>
            <a:off x="1920240" y="1947240"/>
            <a:ext cx="219456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800000"/>
                </a:solidFill>
                <a:latin typeface="Arial"/>
              </a:rPr>
              <a:t>v = </a:t>
            </a:r>
            <a:r>
              <a:rPr lang="en-US" sz="2400">
                <a:solidFill>
                  <a:srgbClr val="800000"/>
                </a:solidFill>
                <a:latin typeface="Arial"/>
              </a:rPr>
              <a:t>5 m/s</a:t>
            </a:r>
            <a:endParaRPr/>
          </a:p>
        </p:txBody>
      </p:sp>
      <p:pic>
        <p:nvPicPr>
          <p:cNvPr id="175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853920" y="4200480"/>
            <a:ext cx="2285280" cy="2285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1" dur="indefinite" restart="never" nodeType="tmRoot">
          <p:childTnLst>
            <p:seq>
              <p:cTn id="1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441600" y="2682000"/>
            <a:ext cx="2437920" cy="2437920"/>
          </a:xfrm>
          <a:prstGeom prst="rect">
            <a:avLst/>
          </a:prstGeom>
          <a:ln>
            <a:noFill/>
          </a:ln>
        </p:spPr>
      </p:pic>
      <p:sp>
        <p:nvSpPr>
          <p:cNvPr id="44" name="TextShape 1"/>
          <p:cNvSpPr txBox="1"/>
          <p:nvPr/>
        </p:nvSpPr>
        <p:spPr>
          <a:xfrm>
            <a:off x="16200" y="7266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DGBthekafu / Wikimedia Commons user Bouncey2k</a:t>
            </a:r>
            <a:endParaRPr/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Applying speed in small steps</a:t>
            </a:r>
            <a:endParaRPr/>
          </a:p>
          <a:p>
            <a:pPr algn="ctr"/>
            <a:r>
              <a:rPr lang="en-US">
                <a:latin typeface="Arial"/>
              </a:rPr>
              <a:t>(This is called “Euler's method for numerical integration.”</a:t>
            </a:r>
            <a:endParaRPr/>
          </a:p>
          <a:p>
            <a:pPr algn="ctr"/>
            <a:r>
              <a:rPr lang="en-US">
                <a:latin typeface="Arial"/>
              </a:rPr>
              <a:t>No, you don't have to remember that. But you can if you want.)</a:t>
            </a:r>
            <a:endParaRPr/>
          </a:p>
        </p:txBody>
      </p:sp>
      <p:sp>
        <p:nvSpPr>
          <p:cNvPr id="177" name="TextShape 2"/>
          <p:cNvSpPr txBox="1"/>
          <p:nvPr/>
        </p:nvSpPr>
        <p:spPr>
          <a:xfrm>
            <a:off x="16200" y="7266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Wikimedia Commons user MrX</a:t>
            </a:r>
            <a:endParaRPr/>
          </a:p>
        </p:txBody>
      </p:sp>
      <p:sp>
        <p:nvSpPr>
          <p:cNvPr id="178" name="Line 3"/>
          <p:cNvSpPr/>
          <p:nvPr/>
        </p:nvSpPr>
        <p:spPr>
          <a:xfrm>
            <a:off x="2052720" y="2382480"/>
            <a:ext cx="5669280" cy="0"/>
          </a:xfrm>
          <a:prstGeom prst="line">
            <a:avLst/>
          </a:prstGeom>
          <a:ln>
            <a:solidFill>
              <a:srgbClr val="800000"/>
            </a:solidFill>
            <a:tailEnd len="med" type="triangle" w="med"/>
          </a:ln>
        </p:spPr>
      </p:sp>
      <p:sp>
        <p:nvSpPr>
          <p:cNvPr id="179" name="TextShape 4"/>
          <p:cNvSpPr txBox="1"/>
          <p:nvPr/>
        </p:nvSpPr>
        <p:spPr>
          <a:xfrm>
            <a:off x="1920240" y="1947240"/>
            <a:ext cx="219456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800000"/>
                </a:solidFill>
                <a:latin typeface="Arial"/>
              </a:rPr>
              <a:t>v = </a:t>
            </a:r>
            <a:r>
              <a:rPr lang="en-US" sz="2400">
                <a:solidFill>
                  <a:srgbClr val="800000"/>
                </a:solidFill>
                <a:latin typeface="Arial"/>
              </a:rPr>
              <a:t>5 m/s</a:t>
            </a:r>
            <a:endParaRPr/>
          </a:p>
        </p:txBody>
      </p:sp>
      <p:sp>
        <p:nvSpPr>
          <p:cNvPr id="180" name="TextShape 5"/>
          <p:cNvSpPr txBox="1"/>
          <p:nvPr/>
        </p:nvSpPr>
        <p:spPr>
          <a:xfrm>
            <a:off x="1920240" y="2584440"/>
            <a:ext cx="283464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006600"/>
                </a:solidFill>
                <a:latin typeface="Arial"/>
              </a:rPr>
              <a:t>t</a:t>
            </a:r>
            <a:r>
              <a:rPr lang="en-US" sz="2400">
                <a:solidFill>
                  <a:srgbClr val="006600"/>
                </a:solidFill>
                <a:latin typeface="Arial"/>
              </a:rPr>
              <a:t> = 1/60 s</a:t>
            </a:r>
            <a:endParaRPr/>
          </a:p>
        </p:txBody>
      </p:sp>
      <p:pic>
        <p:nvPicPr>
          <p:cNvPr id="181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853920" y="4200480"/>
            <a:ext cx="2285280" cy="2285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3" dur="indefinite" restart="never" nodeType="tmRoot">
          <p:childTnLst>
            <p:seq>
              <p:cTn id="1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Applying speed in small steps</a:t>
            </a:r>
            <a:endParaRPr/>
          </a:p>
          <a:p>
            <a:pPr algn="ctr"/>
            <a:r>
              <a:rPr lang="en-US">
                <a:latin typeface="Arial"/>
              </a:rPr>
              <a:t>(This is called “Euler's method for numerical integration.”</a:t>
            </a:r>
            <a:endParaRPr/>
          </a:p>
          <a:p>
            <a:pPr algn="ctr"/>
            <a:r>
              <a:rPr lang="en-US">
                <a:latin typeface="Arial"/>
              </a:rPr>
              <a:t>No, you don't have to remember that. But you can if you want.)</a:t>
            </a:r>
            <a:endParaRPr/>
          </a:p>
        </p:txBody>
      </p:sp>
      <p:sp>
        <p:nvSpPr>
          <p:cNvPr id="183" name="TextShape 2"/>
          <p:cNvSpPr txBox="1"/>
          <p:nvPr/>
        </p:nvSpPr>
        <p:spPr>
          <a:xfrm>
            <a:off x="16200" y="7266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Wikimedia Commons user MrX</a:t>
            </a:r>
            <a:endParaRPr/>
          </a:p>
        </p:txBody>
      </p:sp>
      <p:sp>
        <p:nvSpPr>
          <p:cNvPr id="184" name="Line 3"/>
          <p:cNvSpPr/>
          <p:nvPr/>
        </p:nvSpPr>
        <p:spPr>
          <a:xfrm>
            <a:off x="2052720" y="2382480"/>
            <a:ext cx="5669280" cy="0"/>
          </a:xfrm>
          <a:prstGeom prst="line">
            <a:avLst/>
          </a:prstGeom>
          <a:ln>
            <a:solidFill>
              <a:srgbClr val="800000"/>
            </a:solidFill>
            <a:tailEnd len="med" type="triangle" w="med"/>
          </a:ln>
        </p:spPr>
      </p:sp>
      <p:sp>
        <p:nvSpPr>
          <p:cNvPr id="185" name="TextShape 4"/>
          <p:cNvSpPr txBox="1"/>
          <p:nvPr/>
        </p:nvSpPr>
        <p:spPr>
          <a:xfrm>
            <a:off x="1920240" y="1947240"/>
            <a:ext cx="219456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800000"/>
                </a:solidFill>
                <a:latin typeface="Arial"/>
              </a:rPr>
              <a:t>v = </a:t>
            </a:r>
            <a:r>
              <a:rPr lang="en-US" sz="2400">
                <a:solidFill>
                  <a:srgbClr val="800000"/>
                </a:solidFill>
                <a:latin typeface="Arial"/>
              </a:rPr>
              <a:t>5 m/s</a:t>
            </a:r>
            <a:endParaRPr/>
          </a:p>
        </p:txBody>
      </p:sp>
      <p:sp>
        <p:nvSpPr>
          <p:cNvPr id="186" name="TextShape 5"/>
          <p:cNvSpPr txBox="1"/>
          <p:nvPr/>
        </p:nvSpPr>
        <p:spPr>
          <a:xfrm>
            <a:off x="1920240" y="2584440"/>
            <a:ext cx="283464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006600"/>
                </a:solidFill>
                <a:latin typeface="Arial"/>
              </a:rPr>
              <a:t>t</a:t>
            </a:r>
            <a:r>
              <a:rPr lang="en-US" sz="2400">
                <a:solidFill>
                  <a:srgbClr val="006600"/>
                </a:solidFill>
                <a:latin typeface="Arial"/>
              </a:rPr>
              <a:t> = 1/60 s</a:t>
            </a:r>
            <a:endParaRPr/>
          </a:p>
        </p:txBody>
      </p:sp>
      <p:sp>
        <p:nvSpPr>
          <p:cNvPr id="187" name="TextShape 6"/>
          <p:cNvSpPr txBox="1"/>
          <p:nvPr/>
        </p:nvSpPr>
        <p:spPr>
          <a:xfrm>
            <a:off x="1920240" y="3014640"/>
            <a:ext cx="283464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000080"/>
                </a:solidFill>
                <a:latin typeface="Arial"/>
              </a:rPr>
              <a:t>d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 = </a:t>
            </a:r>
            <a:r>
              <a:rPr i="1" lang="en-US" sz="2400">
                <a:solidFill>
                  <a:srgbClr val="800000"/>
                </a:solidFill>
                <a:latin typeface="Arial"/>
              </a:rPr>
              <a:t>v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 · </a:t>
            </a:r>
            <a:r>
              <a:rPr i="1" lang="en-US" sz="2400">
                <a:solidFill>
                  <a:srgbClr val="006600"/>
                </a:solidFill>
                <a:latin typeface="Arial"/>
              </a:rPr>
              <a:t>t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 = </a:t>
            </a:r>
            <a:r>
              <a:rPr lang="en-US" sz="2400">
                <a:solidFill>
                  <a:srgbClr val="000080"/>
                </a:solidFill>
                <a:latin typeface="Arial"/>
              </a:rPr>
              <a:t>1/12 m</a:t>
            </a:r>
            <a:endParaRPr/>
          </a:p>
        </p:txBody>
      </p:sp>
      <p:sp>
        <p:nvSpPr>
          <p:cNvPr id="188" name="Line 7"/>
          <p:cNvSpPr/>
          <p:nvPr/>
        </p:nvSpPr>
        <p:spPr>
          <a:xfrm>
            <a:off x="2011680" y="3471840"/>
            <a:ext cx="457200" cy="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pic>
        <p:nvPicPr>
          <p:cNvPr id="189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853920" y="4200480"/>
            <a:ext cx="2285280" cy="2285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5" dur="indefinite" restart="never" nodeType="tmRoot">
          <p:childTnLst>
            <p:seq>
              <p:cTn id="1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Applying speed in small steps</a:t>
            </a:r>
            <a:endParaRPr/>
          </a:p>
          <a:p>
            <a:pPr algn="ctr"/>
            <a:r>
              <a:rPr lang="en-US">
                <a:latin typeface="Arial"/>
              </a:rPr>
              <a:t>(This is called “Euler's method for numerical integration.”</a:t>
            </a:r>
            <a:endParaRPr/>
          </a:p>
          <a:p>
            <a:pPr algn="ctr"/>
            <a:r>
              <a:rPr lang="en-US">
                <a:latin typeface="Arial"/>
              </a:rPr>
              <a:t>No, you don't have to remember that. But you can if you want.)</a:t>
            </a:r>
            <a:endParaRPr/>
          </a:p>
        </p:txBody>
      </p:sp>
      <p:sp>
        <p:nvSpPr>
          <p:cNvPr id="191" name="TextShape 2"/>
          <p:cNvSpPr txBox="1"/>
          <p:nvPr/>
        </p:nvSpPr>
        <p:spPr>
          <a:xfrm>
            <a:off x="16200" y="7266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Wikimedia Commons user MrX</a:t>
            </a:r>
            <a:endParaRPr/>
          </a:p>
        </p:txBody>
      </p:sp>
      <p:pic>
        <p:nvPicPr>
          <p:cNvPr id="192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321920" y="4200480"/>
            <a:ext cx="2285280" cy="2285280"/>
          </a:xfrm>
          <a:prstGeom prst="rect">
            <a:avLst/>
          </a:prstGeom>
          <a:ln>
            <a:noFill/>
          </a:ln>
        </p:spPr>
      </p:pic>
      <p:sp>
        <p:nvSpPr>
          <p:cNvPr id="193" name="Line 3"/>
          <p:cNvSpPr/>
          <p:nvPr/>
        </p:nvSpPr>
        <p:spPr>
          <a:xfrm>
            <a:off x="2052720" y="2382480"/>
            <a:ext cx="5669280" cy="0"/>
          </a:xfrm>
          <a:prstGeom prst="line">
            <a:avLst/>
          </a:prstGeom>
          <a:ln>
            <a:solidFill>
              <a:srgbClr val="800000"/>
            </a:solidFill>
            <a:tailEnd len="med" type="triangle" w="med"/>
          </a:ln>
        </p:spPr>
      </p:sp>
      <p:sp>
        <p:nvSpPr>
          <p:cNvPr id="194" name="TextShape 4"/>
          <p:cNvSpPr txBox="1"/>
          <p:nvPr/>
        </p:nvSpPr>
        <p:spPr>
          <a:xfrm>
            <a:off x="1920240" y="1947240"/>
            <a:ext cx="219456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800000"/>
                </a:solidFill>
                <a:latin typeface="Arial"/>
              </a:rPr>
              <a:t>v = </a:t>
            </a:r>
            <a:r>
              <a:rPr lang="en-US" sz="2400">
                <a:solidFill>
                  <a:srgbClr val="800000"/>
                </a:solidFill>
                <a:latin typeface="Arial"/>
              </a:rPr>
              <a:t>5 m/s</a:t>
            </a:r>
            <a:endParaRPr/>
          </a:p>
        </p:txBody>
      </p:sp>
      <p:sp>
        <p:nvSpPr>
          <p:cNvPr id="195" name="TextShape 5"/>
          <p:cNvSpPr txBox="1"/>
          <p:nvPr/>
        </p:nvSpPr>
        <p:spPr>
          <a:xfrm>
            <a:off x="1920240" y="2584440"/>
            <a:ext cx="283464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006600"/>
                </a:solidFill>
                <a:latin typeface="Arial"/>
              </a:rPr>
              <a:t>t</a:t>
            </a:r>
            <a:r>
              <a:rPr lang="en-US" sz="2400">
                <a:solidFill>
                  <a:srgbClr val="006600"/>
                </a:solidFill>
                <a:latin typeface="Arial"/>
              </a:rPr>
              <a:t> = 1/60 s</a:t>
            </a:r>
            <a:endParaRPr/>
          </a:p>
        </p:txBody>
      </p:sp>
      <p:sp>
        <p:nvSpPr>
          <p:cNvPr id="196" name="TextShape 6"/>
          <p:cNvSpPr txBox="1"/>
          <p:nvPr/>
        </p:nvSpPr>
        <p:spPr>
          <a:xfrm>
            <a:off x="1920240" y="3014640"/>
            <a:ext cx="283464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000080"/>
                </a:solidFill>
                <a:latin typeface="Arial"/>
              </a:rPr>
              <a:t>d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 = </a:t>
            </a:r>
            <a:r>
              <a:rPr i="1" lang="en-US" sz="2400">
                <a:solidFill>
                  <a:srgbClr val="800000"/>
                </a:solidFill>
                <a:latin typeface="Arial"/>
              </a:rPr>
              <a:t>v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 · </a:t>
            </a:r>
            <a:r>
              <a:rPr i="1" lang="en-US" sz="2400">
                <a:solidFill>
                  <a:srgbClr val="006600"/>
                </a:solidFill>
                <a:latin typeface="Arial"/>
              </a:rPr>
              <a:t>t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 = </a:t>
            </a:r>
            <a:r>
              <a:rPr lang="en-US" sz="2400">
                <a:solidFill>
                  <a:srgbClr val="000080"/>
                </a:solidFill>
                <a:latin typeface="Arial"/>
              </a:rPr>
              <a:t>1/12 m</a:t>
            </a:r>
            <a:endParaRPr/>
          </a:p>
        </p:txBody>
      </p:sp>
      <p:sp>
        <p:nvSpPr>
          <p:cNvPr id="197" name="Line 7"/>
          <p:cNvSpPr/>
          <p:nvPr/>
        </p:nvSpPr>
        <p:spPr>
          <a:xfrm>
            <a:off x="2011680" y="3471840"/>
            <a:ext cx="457200" cy="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</p:spTree>
  </p:cSld>
  <p:timing>
    <p:tnLst>
      <p:par>
        <p:cTn id="107" dur="indefinite" restart="never" nodeType="tmRoot">
          <p:childTnLst>
            <p:seq>
              <p:cTn id="1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Applying speed in small steps</a:t>
            </a:r>
            <a:endParaRPr/>
          </a:p>
          <a:p>
            <a:pPr algn="ctr"/>
            <a:r>
              <a:rPr lang="en-US">
                <a:latin typeface="Arial"/>
              </a:rPr>
              <a:t>(This is called “Euler's method for numerical integration.”</a:t>
            </a:r>
            <a:endParaRPr/>
          </a:p>
          <a:p>
            <a:pPr algn="ctr"/>
            <a:r>
              <a:rPr lang="en-US">
                <a:latin typeface="Arial"/>
              </a:rPr>
              <a:t>No, you don't have to remember that. But you can if you want.)</a:t>
            </a:r>
            <a:endParaRPr/>
          </a:p>
        </p:txBody>
      </p:sp>
      <p:sp>
        <p:nvSpPr>
          <p:cNvPr id="199" name="TextShape 2"/>
          <p:cNvSpPr txBox="1"/>
          <p:nvPr/>
        </p:nvSpPr>
        <p:spPr>
          <a:xfrm>
            <a:off x="16200" y="7266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Wikimedia Commons user MrX</a:t>
            </a:r>
            <a:endParaRPr/>
          </a:p>
        </p:txBody>
      </p:sp>
      <p:pic>
        <p:nvPicPr>
          <p:cNvPr id="200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789920" y="4200480"/>
            <a:ext cx="2285280" cy="2285280"/>
          </a:xfrm>
          <a:prstGeom prst="rect">
            <a:avLst/>
          </a:prstGeom>
          <a:ln>
            <a:noFill/>
          </a:ln>
        </p:spPr>
      </p:pic>
      <p:sp>
        <p:nvSpPr>
          <p:cNvPr id="201" name="Line 3"/>
          <p:cNvSpPr/>
          <p:nvPr/>
        </p:nvSpPr>
        <p:spPr>
          <a:xfrm>
            <a:off x="2052720" y="2382480"/>
            <a:ext cx="5669280" cy="0"/>
          </a:xfrm>
          <a:prstGeom prst="line">
            <a:avLst/>
          </a:prstGeom>
          <a:ln>
            <a:solidFill>
              <a:srgbClr val="800000"/>
            </a:solidFill>
            <a:tailEnd len="med" type="triangle" w="med"/>
          </a:ln>
        </p:spPr>
      </p:sp>
      <p:sp>
        <p:nvSpPr>
          <p:cNvPr id="202" name="TextShape 4"/>
          <p:cNvSpPr txBox="1"/>
          <p:nvPr/>
        </p:nvSpPr>
        <p:spPr>
          <a:xfrm>
            <a:off x="1920240" y="1947240"/>
            <a:ext cx="219456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800000"/>
                </a:solidFill>
                <a:latin typeface="Arial"/>
              </a:rPr>
              <a:t>v = </a:t>
            </a:r>
            <a:r>
              <a:rPr lang="en-US" sz="2400">
                <a:solidFill>
                  <a:srgbClr val="800000"/>
                </a:solidFill>
                <a:latin typeface="Arial"/>
              </a:rPr>
              <a:t>5 m/s</a:t>
            </a:r>
            <a:endParaRPr/>
          </a:p>
        </p:txBody>
      </p:sp>
      <p:sp>
        <p:nvSpPr>
          <p:cNvPr id="203" name="TextShape 5"/>
          <p:cNvSpPr txBox="1"/>
          <p:nvPr/>
        </p:nvSpPr>
        <p:spPr>
          <a:xfrm>
            <a:off x="1920240" y="2584440"/>
            <a:ext cx="283464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006600"/>
                </a:solidFill>
                <a:latin typeface="Arial"/>
              </a:rPr>
              <a:t>t</a:t>
            </a:r>
            <a:r>
              <a:rPr lang="en-US" sz="2400">
                <a:solidFill>
                  <a:srgbClr val="006600"/>
                </a:solidFill>
                <a:latin typeface="Arial"/>
              </a:rPr>
              <a:t> = 1/60 s</a:t>
            </a:r>
            <a:endParaRPr/>
          </a:p>
        </p:txBody>
      </p:sp>
      <p:sp>
        <p:nvSpPr>
          <p:cNvPr id="204" name="TextShape 6"/>
          <p:cNvSpPr txBox="1"/>
          <p:nvPr/>
        </p:nvSpPr>
        <p:spPr>
          <a:xfrm>
            <a:off x="1920240" y="3014640"/>
            <a:ext cx="283464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000080"/>
                </a:solidFill>
                <a:latin typeface="Arial"/>
              </a:rPr>
              <a:t>d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 = </a:t>
            </a:r>
            <a:r>
              <a:rPr i="1" lang="en-US" sz="2400">
                <a:solidFill>
                  <a:srgbClr val="800000"/>
                </a:solidFill>
                <a:latin typeface="Arial"/>
              </a:rPr>
              <a:t>v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 · </a:t>
            </a:r>
            <a:r>
              <a:rPr i="1" lang="en-US" sz="2400">
                <a:solidFill>
                  <a:srgbClr val="006600"/>
                </a:solidFill>
                <a:latin typeface="Arial"/>
              </a:rPr>
              <a:t>t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 = </a:t>
            </a:r>
            <a:r>
              <a:rPr lang="en-US" sz="2400">
                <a:solidFill>
                  <a:srgbClr val="000080"/>
                </a:solidFill>
                <a:latin typeface="Arial"/>
              </a:rPr>
              <a:t>1/12 m</a:t>
            </a:r>
            <a:endParaRPr/>
          </a:p>
        </p:txBody>
      </p:sp>
      <p:sp>
        <p:nvSpPr>
          <p:cNvPr id="205" name="Line 7"/>
          <p:cNvSpPr/>
          <p:nvPr/>
        </p:nvSpPr>
        <p:spPr>
          <a:xfrm>
            <a:off x="2011680" y="3471840"/>
            <a:ext cx="457200" cy="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206" name="Line 8"/>
          <p:cNvSpPr/>
          <p:nvPr/>
        </p:nvSpPr>
        <p:spPr>
          <a:xfrm>
            <a:off x="2468880" y="3471840"/>
            <a:ext cx="457200" cy="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</p:spTree>
  </p:cSld>
  <p:timing>
    <p:tnLst>
      <p:par>
        <p:cTn id="109" dur="indefinite" restart="never" nodeType="tmRoot">
          <p:childTnLst>
            <p:seq>
              <p:cTn id="1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Applying speed in small steps</a:t>
            </a:r>
            <a:endParaRPr/>
          </a:p>
          <a:p>
            <a:pPr algn="ctr"/>
            <a:r>
              <a:rPr lang="en-US">
                <a:latin typeface="Arial"/>
              </a:rPr>
              <a:t>(This is called “Euler's method for numerical integration.”</a:t>
            </a:r>
            <a:endParaRPr/>
          </a:p>
          <a:p>
            <a:pPr algn="ctr"/>
            <a:r>
              <a:rPr lang="en-US">
                <a:latin typeface="Arial"/>
              </a:rPr>
              <a:t>No, you don't have to remember that. But you can if you want.)</a:t>
            </a:r>
            <a:endParaRPr/>
          </a:p>
        </p:txBody>
      </p:sp>
      <p:sp>
        <p:nvSpPr>
          <p:cNvPr id="208" name="TextShape 2"/>
          <p:cNvSpPr txBox="1"/>
          <p:nvPr/>
        </p:nvSpPr>
        <p:spPr>
          <a:xfrm>
            <a:off x="16200" y="7266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Wikimedia Commons user MrX</a:t>
            </a:r>
            <a:endParaRPr/>
          </a:p>
        </p:txBody>
      </p:sp>
      <p:pic>
        <p:nvPicPr>
          <p:cNvPr id="209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257920" y="4200480"/>
            <a:ext cx="2285280" cy="2285280"/>
          </a:xfrm>
          <a:prstGeom prst="rect">
            <a:avLst/>
          </a:prstGeom>
          <a:ln>
            <a:noFill/>
          </a:ln>
        </p:spPr>
      </p:pic>
      <p:sp>
        <p:nvSpPr>
          <p:cNvPr id="210" name="Line 3"/>
          <p:cNvSpPr/>
          <p:nvPr/>
        </p:nvSpPr>
        <p:spPr>
          <a:xfrm>
            <a:off x="2052720" y="2382480"/>
            <a:ext cx="5669280" cy="0"/>
          </a:xfrm>
          <a:prstGeom prst="line">
            <a:avLst/>
          </a:prstGeom>
          <a:ln>
            <a:solidFill>
              <a:srgbClr val="800000"/>
            </a:solidFill>
            <a:tailEnd len="med" type="triangle" w="med"/>
          </a:ln>
        </p:spPr>
      </p:sp>
      <p:sp>
        <p:nvSpPr>
          <p:cNvPr id="211" name="TextShape 4"/>
          <p:cNvSpPr txBox="1"/>
          <p:nvPr/>
        </p:nvSpPr>
        <p:spPr>
          <a:xfrm>
            <a:off x="1920240" y="1947240"/>
            <a:ext cx="219456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800000"/>
                </a:solidFill>
                <a:latin typeface="Arial"/>
              </a:rPr>
              <a:t>v = </a:t>
            </a:r>
            <a:r>
              <a:rPr lang="en-US" sz="2400">
                <a:solidFill>
                  <a:srgbClr val="800000"/>
                </a:solidFill>
                <a:latin typeface="Arial"/>
              </a:rPr>
              <a:t>5 m/s</a:t>
            </a:r>
            <a:endParaRPr/>
          </a:p>
        </p:txBody>
      </p:sp>
      <p:sp>
        <p:nvSpPr>
          <p:cNvPr id="212" name="TextShape 5"/>
          <p:cNvSpPr txBox="1"/>
          <p:nvPr/>
        </p:nvSpPr>
        <p:spPr>
          <a:xfrm>
            <a:off x="1920240" y="2584440"/>
            <a:ext cx="283464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006600"/>
                </a:solidFill>
                <a:latin typeface="Arial"/>
              </a:rPr>
              <a:t>t</a:t>
            </a:r>
            <a:r>
              <a:rPr lang="en-US" sz="2400">
                <a:solidFill>
                  <a:srgbClr val="006600"/>
                </a:solidFill>
                <a:latin typeface="Arial"/>
              </a:rPr>
              <a:t> = 1/60 s</a:t>
            </a:r>
            <a:endParaRPr/>
          </a:p>
        </p:txBody>
      </p:sp>
      <p:sp>
        <p:nvSpPr>
          <p:cNvPr id="213" name="TextShape 6"/>
          <p:cNvSpPr txBox="1"/>
          <p:nvPr/>
        </p:nvSpPr>
        <p:spPr>
          <a:xfrm>
            <a:off x="1920240" y="3014640"/>
            <a:ext cx="283464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000080"/>
                </a:solidFill>
                <a:latin typeface="Arial"/>
              </a:rPr>
              <a:t>d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 = </a:t>
            </a:r>
            <a:r>
              <a:rPr i="1" lang="en-US" sz="2400">
                <a:solidFill>
                  <a:srgbClr val="800000"/>
                </a:solidFill>
                <a:latin typeface="Arial"/>
              </a:rPr>
              <a:t>v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 · </a:t>
            </a:r>
            <a:r>
              <a:rPr i="1" lang="en-US" sz="2400">
                <a:solidFill>
                  <a:srgbClr val="006600"/>
                </a:solidFill>
                <a:latin typeface="Arial"/>
              </a:rPr>
              <a:t>t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 = </a:t>
            </a:r>
            <a:r>
              <a:rPr lang="en-US" sz="2400">
                <a:solidFill>
                  <a:srgbClr val="000080"/>
                </a:solidFill>
                <a:latin typeface="Arial"/>
              </a:rPr>
              <a:t>1/12 m</a:t>
            </a:r>
            <a:endParaRPr/>
          </a:p>
        </p:txBody>
      </p:sp>
      <p:sp>
        <p:nvSpPr>
          <p:cNvPr id="214" name="Line 7"/>
          <p:cNvSpPr/>
          <p:nvPr/>
        </p:nvSpPr>
        <p:spPr>
          <a:xfrm>
            <a:off x="2011680" y="3471840"/>
            <a:ext cx="457200" cy="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215" name="Line 8"/>
          <p:cNvSpPr/>
          <p:nvPr/>
        </p:nvSpPr>
        <p:spPr>
          <a:xfrm>
            <a:off x="2468880" y="3471840"/>
            <a:ext cx="457200" cy="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216" name="Line 9"/>
          <p:cNvSpPr/>
          <p:nvPr/>
        </p:nvSpPr>
        <p:spPr>
          <a:xfrm>
            <a:off x="2926080" y="3471840"/>
            <a:ext cx="457200" cy="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</p:spTree>
  </p:cSld>
  <p:timing>
    <p:tnLst>
      <p:par>
        <p:cTn id="111" dur="indefinite" restart="never" nodeType="tmRoot">
          <p:childTnLst>
            <p:seq>
              <p:cTn id="1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Applying speed in small steps</a:t>
            </a:r>
            <a:endParaRPr/>
          </a:p>
          <a:p>
            <a:pPr algn="ctr"/>
            <a:r>
              <a:rPr lang="en-US">
                <a:latin typeface="Arial"/>
              </a:rPr>
              <a:t>(This is called “Euler's method for numerical integration.”</a:t>
            </a:r>
            <a:endParaRPr/>
          </a:p>
          <a:p>
            <a:pPr algn="ctr"/>
            <a:r>
              <a:rPr lang="en-US">
                <a:latin typeface="Arial"/>
              </a:rPr>
              <a:t>No, you don't have to remember that. But you can if you want.)</a:t>
            </a:r>
            <a:endParaRPr/>
          </a:p>
        </p:txBody>
      </p:sp>
      <p:sp>
        <p:nvSpPr>
          <p:cNvPr id="218" name="TextShape 2"/>
          <p:cNvSpPr txBox="1"/>
          <p:nvPr/>
        </p:nvSpPr>
        <p:spPr>
          <a:xfrm>
            <a:off x="16200" y="7266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Wikimedia Commons user MrX</a:t>
            </a:r>
            <a:endParaRPr/>
          </a:p>
        </p:txBody>
      </p:sp>
      <p:pic>
        <p:nvPicPr>
          <p:cNvPr id="219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689920" y="4200480"/>
            <a:ext cx="2285280" cy="2285280"/>
          </a:xfrm>
          <a:prstGeom prst="rect">
            <a:avLst/>
          </a:prstGeom>
          <a:ln>
            <a:noFill/>
          </a:ln>
        </p:spPr>
      </p:pic>
      <p:sp>
        <p:nvSpPr>
          <p:cNvPr id="220" name="Line 3"/>
          <p:cNvSpPr/>
          <p:nvPr/>
        </p:nvSpPr>
        <p:spPr>
          <a:xfrm>
            <a:off x="2052720" y="2382480"/>
            <a:ext cx="5669280" cy="0"/>
          </a:xfrm>
          <a:prstGeom prst="line">
            <a:avLst/>
          </a:prstGeom>
          <a:ln>
            <a:solidFill>
              <a:srgbClr val="800000"/>
            </a:solidFill>
            <a:tailEnd len="med" type="triangle" w="med"/>
          </a:ln>
        </p:spPr>
      </p:sp>
      <p:sp>
        <p:nvSpPr>
          <p:cNvPr id="221" name="TextShape 4"/>
          <p:cNvSpPr txBox="1"/>
          <p:nvPr/>
        </p:nvSpPr>
        <p:spPr>
          <a:xfrm>
            <a:off x="1920240" y="1947240"/>
            <a:ext cx="219456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800000"/>
                </a:solidFill>
                <a:latin typeface="Arial"/>
              </a:rPr>
              <a:t>v = </a:t>
            </a:r>
            <a:r>
              <a:rPr lang="en-US" sz="2400">
                <a:solidFill>
                  <a:srgbClr val="800000"/>
                </a:solidFill>
                <a:latin typeface="Arial"/>
              </a:rPr>
              <a:t>5 m/s</a:t>
            </a:r>
            <a:endParaRPr/>
          </a:p>
        </p:txBody>
      </p:sp>
      <p:sp>
        <p:nvSpPr>
          <p:cNvPr id="222" name="TextShape 5"/>
          <p:cNvSpPr txBox="1"/>
          <p:nvPr/>
        </p:nvSpPr>
        <p:spPr>
          <a:xfrm>
            <a:off x="1920240" y="2584440"/>
            <a:ext cx="283464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006600"/>
                </a:solidFill>
                <a:latin typeface="Arial"/>
              </a:rPr>
              <a:t>t</a:t>
            </a:r>
            <a:r>
              <a:rPr lang="en-US" sz="2400">
                <a:solidFill>
                  <a:srgbClr val="006600"/>
                </a:solidFill>
                <a:latin typeface="Arial"/>
              </a:rPr>
              <a:t> = 1/60 s</a:t>
            </a:r>
            <a:endParaRPr/>
          </a:p>
        </p:txBody>
      </p:sp>
      <p:sp>
        <p:nvSpPr>
          <p:cNvPr id="223" name="TextShape 6"/>
          <p:cNvSpPr txBox="1"/>
          <p:nvPr/>
        </p:nvSpPr>
        <p:spPr>
          <a:xfrm>
            <a:off x="1920240" y="3014640"/>
            <a:ext cx="283464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000080"/>
                </a:solidFill>
                <a:latin typeface="Arial"/>
              </a:rPr>
              <a:t>d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 = </a:t>
            </a:r>
            <a:r>
              <a:rPr i="1" lang="en-US" sz="2400">
                <a:solidFill>
                  <a:srgbClr val="800000"/>
                </a:solidFill>
                <a:latin typeface="Arial"/>
              </a:rPr>
              <a:t>v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 · </a:t>
            </a:r>
            <a:r>
              <a:rPr i="1" lang="en-US" sz="2400">
                <a:solidFill>
                  <a:srgbClr val="006600"/>
                </a:solidFill>
                <a:latin typeface="Arial"/>
              </a:rPr>
              <a:t>t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 = </a:t>
            </a:r>
            <a:r>
              <a:rPr lang="en-US" sz="2400">
                <a:solidFill>
                  <a:srgbClr val="000080"/>
                </a:solidFill>
                <a:latin typeface="Arial"/>
              </a:rPr>
              <a:t>1/12 m</a:t>
            </a:r>
            <a:endParaRPr/>
          </a:p>
        </p:txBody>
      </p:sp>
      <p:sp>
        <p:nvSpPr>
          <p:cNvPr id="224" name="Line 7"/>
          <p:cNvSpPr/>
          <p:nvPr/>
        </p:nvSpPr>
        <p:spPr>
          <a:xfrm>
            <a:off x="2011680" y="3471840"/>
            <a:ext cx="457200" cy="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225" name="Line 8"/>
          <p:cNvSpPr/>
          <p:nvPr/>
        </p:nvSpPr>
        <p:spPr>
          <a:xfrm>
            <a:off x="2468880" y="3471840"/>
            <a:ext cx="457200" cy="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226" name="Line 9"/>
          <p:cNvSpPr/>
          <p:nvPr/>
        </p:nvSpPr>
        <p:spPr>
          <a:xfrm>
            <a:off x="2926080" y="3471840"/>
            <a:ext cx="457200" cy="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227" name="Line 10"/>
          <p:cNvSpPr/>
          <p:nvPr/>
        </p:nvSpPr>
        <p:spPr>
          <a:xfrm>
            <a:off x="3383280" y="3471840"/>
            <a:ext cx="457200" cy="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</p:spTree>
  </p:cSld>
  <p:timing>
    <p:tnLst>
      <p:par>
        <p:cTn id="113" dur="indefinite" restart="never" nodeType="tmRoot">
          <p:childTnLst>
            <p:seq>
              <p:cTn id="1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Applying speed in small steps</a:t>
            </a:r>
            <a:endParaRPr/>
          </a:p>
          <a:p>
            <a:pPr algn="ctr"/>
            <a:r>
              <a:rPr lang="en-US">
                <a:latin typeface="Arial"/>
              </a:rPr>
              <a:t>(This is called “Euler's method for numerical integration.”</a:t>
            </a:r>
            <a:endParaRPr/>
          </a:p>
          <a:p>
            <a:pPr algn="ctr"/>
            <a:r>
              <a:rPr lang="en-US">
                <a:latin typeface="Arial"/>
              </a:rPr>
              <a:t>No, you don't have to remember that. But you can if you want.)</a:t>
            </a:r>
            <a:endParaRPr/>
          </a:p>
        </p:txBody>
      </p:sp>
      <p:sp>
        <p:nvSpPr>
          <p:cNvPr id="229" name="TextShape 2"/>
          <p:cNvSpPr txBox="1"/>
          <p:nvPr/>
        </p:nvSpPr>
        <p:spPr>
          <a:xfrm>
            <a:off x="16200" y="7266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Wikimedia Commons user MrX</a:t>
            </a:r>
            <a:endParaRPr/>
          </a:p>
        </p:txBody>
      </p:sp>
      <p:pic>
        <p:nvPicPr>
          <p:cNvPr id="230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157920" y="4200480"/>
            <a:ext cx="2285280" cy="2285280"/>
          </a:xfrm>
          <a:prstGeom prst="rect">
            <a:avLst/>
          </a:prstGeom>
          <a:ln>
            <a:noFill/>
          </a:ln>
        </p:spPr>
      </p:pic>
      <p:sp>
        <p:nvSpPr>
          <p:cNvPr id="231" name="Line 3"/>
          <p:cNvSpPr/>
          <p:nvPr/>
        </p:nvSpPr>
        <p:spPr>
          <a:xfrm>
            <a:off x="2052720" y="2382480"/>
            <a:ext cx="5669280" cy="0"/>
          </a:xfrm>
          <a:prstGeom prst="line">
            <a:avLst/>
          </a:prstGeom>
          <a:ln>
            <a:solidFill>
              <a:srgbClr val="800000"/>
            </a:solidFill>
            <a:tailEnd len="med" type="triangle" w="med"/>
          </a:ln>
        </p:spPr>
      </p:sp>
      <p:sp>
        <p:nvSpPr>
          <p:cNvPr id="232" name="TextShape 4"/>
          <p:cNvSpPr txBox="1"/>
          <p:nvPr/>
        </p:nvSpPr>
        <p:spPr>
          <a:xfrm>
            <a:off x="1920240" y="1947240"/>
            <a:ext cx="219456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800000"/>
                </a:solidFill>
                <a:latin typeface="Arial"/>
              </a:rPr>
              <a:t>v = </a:t>
            </a:r>
            <a:r>
              <a:rPr lang="en-US" sz="2400">
                <a:solidFill>
                  <a:srgbClr val="800000"/>
                </a:solidFill>
                <a:latin typeface="Arial"/>
              </a:rPr>
              <a:t>5 m/s</a:t>
            </a:r>
            <a:endParaRPr/>
          </a:p>
        </p:txBody>
      </p:sp>
      <p:sp>
        <p:nvSpPr>
          <p:cNvPr id="233" name="TextShape 5"/>
          <p:cNvSpPr txBox="1"/>
          <p:nvPr/>
        </p:nvSpPr>
        <p:spPr>
          <a:xfrm>
            <a:off x="1920240" y="2584440"/>
            <a:ext cx="283464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006600"/>
                </a:solidFill>
                <a:latin typeface="Arial"/>
              </a:rPr>
              <a:t>t</a:t>
            </a:r>
            <a:r>
              <a:rPr lang="en-US" sz="2400">
                <a:solidFill>
                  <a:srgbClr val="006600"/>
                </a:solidFill>
                <a:latin typeface="Arial"/>
              </a:rPr>
              <a:t> = 1/60 s</a:t>
            </a:r>
            <a:endParaRPr/>
          </a:p>
        </p:txBody>
      </p:sp>
      <p:sp>
        <p:nvSpPr>
          <p:cNvPr id="234" name="TextShape 6"/>
          <p:cNvSpPr txBox="1"/>
          <p:nvPr/>
        </p:nvSpPr>
        <p:spPr>
          <a:xfrm>
            <a:off x="1920240" y="3014640"/>
            <a:ext cx="283464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000080"/>
                </a:solidFill>
                <a:latin typeface="Arial"/>
              </a:rPr>
              <a:t>d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 = </a:t>
            </a:r>
            <a:r>
              <a:rPr i="1" lang="en-US" sz="2400">
                <a:solidFill>
                  <a:srgbClr val="800000"/>
                </a:solidFill>
                <a:latin typeface="Arial"/>
              </a:rPr>
              <a:t>v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 · </a:t>
            </a:r>
            <a:r>
              <a:rPr i="1" lang="en-US" sz="2400">
                <a:solidFill>
                  <a:srgbClr val="006600"/>
                </a:solidFill>
                <a:latin typeface="Arial"/>
              </a:rPr>
              <a:t>t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 = </a:t>
            </a:r>
            <a:r>
              <a:rPr lang="en-US" sz="2400">
                <a:solidFill>
                  <a:srgbClr val="000080"/>
                </a:solidFill>
                <a:latin typeface="Arial"/>
              </a:rPr>
              <a:t>1/12 m</a:t>
            </a:r>
            <a:endParaRPr/>
          </a:p>
        </p:txBody>
      </p:sp>
      <p:sp>
        <p:nvSpPr>
          <p:cNvPr id="235" name="Line 7"/>
          <p:cNvSpPr/>
          <p:nvPr/>
        </p:nvSpPr>
        <p:spPr>
          <a:xfrm>
            <a:off x="2011680" y="3471840"/>
            <a:ext cx="457200" cy="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236" name="Line 8"/>
          <p:cNvSpPr/>
          <p:nvPr/>
        </p:nvSpPr>
        <p:spPr>
          <a:xfrm>
            <a:off x="2468880" y="3471840"/>
            <a:ext cx="457200" cy="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237" name="Line 9"/>
          <p:cNvSpPr/>
          <p:nvPr/>
        </p:nvSpPr>
        <p:spPr>
          <a:xfrm>
            <a:off x="2926080" y="3471840"/>
            <a:ext cx="457200" cy="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238" name="Line 10"/>
          <p:cNvSpPr/>
          <p:nvPr/>
        </p:nvSpPr>
        <p:spPr>
          <a:xfrm>
            <a:off x="3383280" y="3471840"/>
            <a:ext cx="457200" cy="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239" name="Line 11"/>
          <p:cNvSpPr/>
          <p:nvPr/>
        </p:nvSpPr>
        <p:spPr>
          <a:xfrm>
            <a:off x="3840480" y="3471840"/>
            <a:ext cx="457200" cy="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</p:spTree>
  </p:cSld>
  <p:timing>
    <p:tnLst>
      <p:par>
        <p:cTn id="115" dur="indefinite" restart="never" nodeType="tmRoot">
          <p:childTnLst>
            <p:seq>
              <p:cTn id="1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Applying speed in small steps</a:t>
            </a:r>
            <a:endParaRPr/>
          </a:p>
          <a:p>
            <a:pPr algn="ctr"/>
            <a:r>
              <a:rPr lang="en-US">
                <a:latin typeface="Arial"/>
              </a:rPr>
              <a:t>(This is called “Euler's method for numerical integration.”</a:t>
            </a:r>
            <a:endParaRPr/>
          </a:p>
          <a:p>
            <a:pPr algn="ctr"/>
            <a:r>
              <a:rPr lang="en-US">
                <a:latin typeface="Arial"/>
              </a:rPr>
              <a:t>No, you don't have to remember that. But you can if you want.)</a:t>
            </a:r>
            <a:endParaRPr/>
          </a:p>
        </p:txBody>
      </p:sp>
      <p:sp>
        <p:nvSpPr>
          <p:cNvPr id="241" name="TextShape 2"/>
          <p:cNvSpPr txBox="1"/>
          <p:nvPr/>
        </p:nvSpPr>
        <p:spPr>
          <a:xfrm>
            <a:off x="16200" y="7266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Wikimedia Commons user MrX</a:t>
            </a:r>
            <a:endParaRPr/>
          </a:p>
        </p:txBody>
      </p:sp>
      <p:pic>
        <p:nvPicPr>
          <p:cNvPr id="242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157920" y="4200480"/>
            <a:ext cx="2285280" cy="2285280"/>
          </a:xfrm>
          <a:prstGeom prst="rect">
            <a:avLst/>
          </a:prstGeom>
          <a:ln>
            <a:noFill/>
          </a:ln>
        </p:spPr>
      </p:pic>
      <p:sp>
        <p:nvSpPr>
          <p:cNvPr id="243" name="Line 3"/>
          <p:cNvSpPr/>
          <p:nvPr/>
        </p:nvSpPr>
        <p:spPr>
          <a:xfrm>
            <a:off x="2052720" y="2382480"/>
            <a:ext cx="5669280" cy="0"/>
          </a:xfrm>
          <a:prstGeom prst="line">
            <a:avLst/>
          </a:prstGeom>
          <a:ln>
            <a:solidFill>
              <a:srgbClr val="800000"/>
            </a:solidFill>
            <a:tailEnd len="med" type="triangle" w="med"/>
          </a:ln>
        </p:spPr>
      </p:sp>
      <p:sp>
        <p:nvSpPr>
          <p:cNvPr id="244" name="TextShape 4"/>
          <p:cNvSpPr txBox="1"/>
          <p:nvPr/>
        </p:nvSpPr>
        <p:spPr>
          <a:xfrm>
            <a:off x="1920240" y="1947240"/>
            <a:ext cx="219456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800000"/>
                </a:solidFill>
                <a:latin typeface="Arial"/>
              </a:rPr>
              <a:t>v = </a:t>
            </a:r>
            <a:r>
              <a:rPr lang="en-US" sz="2400">
                <a:solidFill>
                  <a:srgbClr val="800000"/>
                </a:solidFill>
                <a:latin typeface="Arial"/>
              </a:rPr>
              <a:t>5 m/s</a:t>
            </a:r>
            <a:endParaRPr/>
          </a:p>
        </p:txBody>
      </p:sp>
      <p:sp>
        <p:nvSpPr>
          <p:cNvPr id="245" name="TextShape 5"/>
          <p:cNvSpPr txBox="1"/>
          <p:nvPr/>
        </p:nvSpPr>
        <p:spPr>
          <a:xfrm>
            <a:off x="1920240" y="2584440"/>
            <a:ext cx="283464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006600"/>
                </a:solidFill>
                <a:latin typeface="Arial"/>
              </a:rPr>
              <a:t>t</a:t>
            </a:r>
            <a:r>
              <a:rPr lang="en-US" sz="2400">
                <a:solidFill>
                  <a:srgbClr val="006600"/>
                </a:solidFill>
                <a:latin typeface="Arial"/>
              </a:rPr>
              <a:t> = 1/60 s</a:t>
            </a:r>
            <a:endParaRPr/>
          </a:p>
        </p:txBody>
      </p:sp>
      <p:sp>
        <p:nvSpPr>
          <p:cNvPr id="246" name="TextShape 6"/>
          <p:cNvSpPr txBox="1"/>
          <p:nvPr/>
        </p:nvSpPr>
        <p:spPr>
          <a:xfrm>
            <a:off x="1920240" y="3014640"/>
            <a:ext cx="283464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000080"/>
                </a:solidFill>
                <a:latin typeface="Arial"/>
              </a:rPr>
              <a:t>d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 = </a:t>
            </a:r>
            <a:r>
              <a:rPr i="1" lang="en-US" sz="2400">
                <a:solidFill>
                  <a:srgbClr val="800000"/>
                </a:solidFill>
                <a:latin typeface="Arial"/>
              </a:rPr>
              <a:t>v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 · </a:t>
            </a:r>
            <a:r>
              <a:rPr i="1" lang="en-US" sz="2400">
                <a:solidFill>
                  <a:srgbClr val="006600"/>
                </a:solidFill>
                <a:latin typeface="Arial"/>
              </a:rPr>
              <a:t>t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 = </a:t>
            </a:r>
            <a:r>
              <a:rPr lang="en-US" sz="2400">
                <a:solidFill>
                  <a:srgbClr val="000080"/>
                </a:solidFill>
                <a:latin typeface="Arial"/>
              </a:rPr>
              <a:t>1/12 m</a:t>
            </a:r>
            <a:endParaRPr/>
          </a:p>
        </p:txBody>
      </p:sp>
      <p:sp>
        <p:nvSpPr>
          <p:cNvPr id="247" name="Line 7"/>
          <p:cNvSpPr/>
          <p:nvPr/>
        </p:nvSpPr>
        <p:spPr>
          <a:xfrm>
            <a:off x="2011680" y="3471840"/>
            <a:ext cx="457200" cy="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248" name="Line 8"/>
          <p:cNvSpPr/>
          <p:nvPr/>
        </p:nvSpPr>
        <p:spPr>
          <a:xfrm>
            <a:off x="2468880" y="3471840"/>
            <a:ext cx="457200" cy="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249" name="Line 9"/>
          <p:cNvSpPr/>
          <p:nvPr/>
        </p:nvSpPr>
        <p:spPr>
          <a:xfrm>
            <a:off x="2926080" y="3471840"/>
            <a:ext cx="457200" cy="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250" name="Line 10"/>
          <p:cNvSpPr/>
          <p:nvPr/>
        </p:nvSpPr>
        <p:spPr>
          <a:xfrm>
            <a:off x="3383280" y="3471840"/>
            <a:ext cx="457200" cy="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251" name="Line 11"/>
          <p:cNvSpPr/>
          <p:nvPr/>
        </p:nvSpPr>
        <p:spPr>
          <a:xfrm>
            <a:off x="3840480" y="3471840"/>
            <a:ext cx="457200" cy="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pic>
        <p:nvPicPr>
          <p:cNvPr id="252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5760720" y="3657600"/>
            <a:ext cx="3657600" cy="2864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7" dur="indefinite" restart="never" nodeType="tmRoot">
          <p:childTnLst>
            <p:seq>
              <p:cTn id="1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Shape 1"/>
          <p:cNvSpPr txBox="1"/>
          <p:nvPr/>
        </p:nvSpPr>
        <p:spPr>
          <a:xfrm>
            <a:off x="503640" y="300960"/>
            <a:ext cx="9071640" cy="6456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solidFill>
                  <a:srgbClr val="000000"/>
                </a:solidFill>
                <a:latin typeface="Arial"/>
              </a:rPr>
              <a:t>Demo: Moving the teapot</a:t>
            </a:r>
            <a:endParaRPr/>
          </a:p>
        </p:txBody>
      </p:sp>
    </p:spTree>
  </p:cSld>
  <p:timing>
    <p:tnLst>
      <p:par>
        <p:cTn id="119" dur="indefinite" restart="never" nodeType="tmRoot">
          <p:childTnLst>
            <p:seq>
              <p:cTn id="1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The dot product</a:t>
            </a:r>
            <a:endParaRPr/>
          </a:p>
        </p:txBody>
      </p:sp>
      <p:sp>
        <p:nvSpPr>
          <p:cNvPr id="255" name="TextShape 2"/>
          <p:cNvSpPr txBox="1"/>
          <p:nvPr/>
        </p:nvSpPr>
        <p:spPr>
          <a:xfrm>
            <a:off x="1261800" y="2140200"/>
            <a:ext cx="9144000" cy="39315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5400">
                <a:solidFill>
                  <a:srgbClr val="ff0000"/>
                </a:solidFill>
                <a:latin typeface="Arial"/>
              </a:rPr>
              <a:t>a = ( 5, 6, -3)</a:t>
            </a:r>
            <a:endParaRPr/>
          </a:p>
          <a:p>
            <a:r>
              <a:rPr lang="en-US" sz="5400">
                <a:solidFill>
                  <a:srgbClr val="0000ff"/>
                </a:solidFill>
                <a:latin typeface="Arial"/>
              </a:rPr>
              <a:t>b = (-1, 7,  2)</a:t>
            </a:r>
            <a:endParaRPr/>
          </a:p>
          <a:p>
            <a:endParaRPr/>
          </a:p>
          <a:p>
            <a:r>
              <a:rPr lang="en-US" sz="5400">
                <a:solidFill>
                  <a:srgbClr val="000000"/>
                </a:solidFill>
                <a:latin typeface="Arial"/>
              </a:rPr>
              <a:t>a </a:t>
            </a:r>
            <a:r>
              <a:rPr b="1" lang="en-US" sz="5400">
                <a:solidFill>
                  <a:srgbClr val="000000"/>
                </a:solidFill>
                <a:latin typeface="Arial"/>
              </a:rPr>
              <a:t>·</a:t>
            </a:r>
            <a:r>
              <a:rPr lang="en-US" sz="5400">
                <a:solidFill>
                  <a:srgbClr val="000000"/>
                </a:solidFill>
                <a:latin typeface="Arial"/>
              </a:rPr>
              <a:t> b = </a:t>
            </a:r>
            <a:r>
              <a:rPr lang="en-US" sz="5400">
                <a:solidFill>
                  <a:srgbClr val="ff0000"/>
                </a:solidFill>
                <a:latin typeface="Arial"/>
              </a:rPr>
              <a:t>5</a:t>
            </a:r>
            <a:r>
              <a:rPr lang="en-US" sz="5400">
                <a:solidFill>
                  <a:srgbClr val="000000"/>
                </a:solidFill>
                <a:latin typeface="Arial"/>
              </a:rPr>
              <a:t>·(</a:t>
            </a:r>
            <a:r>
              <a:rPr lang="en-US" sz="5400">
                <a:solidFill>
                  <a:srgbClr val="0000ff"/>
                </a:solidFill>
                <a:latin typeface="Arial"/>
              </a:rPr>
              <a:t>-1</a:t>
            </a:r>
            <a:r>
              <a:rPr lang="en-US" sz="5400">
                <a:solidFill>
                  <a:srgbClr val="000000"/>
                </a:solidFill>
                <a:latin typeface="Arial"/>
              </a:rPr>
              <a:t>) + </a:t>
            </a:r>
            <a:r>
              <a:rPr lang="en-US" sz="5400">
                <a:solidFill>
                  <a:srgbClr val="ff0000"/>
                </a:solidFill>
                <a:latin typeface="Arial"/>
              </a:rPr>
              <a:t>6</a:t>
            </a:r>
            <a:r>
              <a:rPr lang="en-US" sz="5400">
                <a:solidFill>
                  <a:srgbClr val="000000"/>
                </a:solidFill>
                <a:latin typeface="Arial"/>
              </a:rPr>
              <a:t>·</a:t>
            </a:r>
            <a:r>
              <a:rPr lang="en-US" sz="5400">
                <a:solidFill>
                  <a:srgbClr val="0000ff"/>
                </a:solidFill>
                <a:latin typeface="Arial"/>
              </a:rPr>
              <a:t>7</a:t>
            </a:r>
            <a:r>
              <a:rPr lang="en-US" sz="5400">
                <a:solidFill>
                  <a:srgbClr val="000000"/>
                </a:solidFill>
                <a:latin typeface="Arial"/>
              </a:rPr>
              <a:t> + (</a:t>
            </a:r>
            <a:r>
              <a:rPr lang="en-US" sz="5400">
                <a:solidFill>
                  <a:srgbClr val="ff0000"/>
                </a:solidFill>
                <a:latin typeface="Arial"/>
              </a:rPr>
              <a:t>-3</a:t>
            </a:r>
            <a:r>
              <a:rPr lang="en-US" sz="5400">
                <a:solidFill>
                  <a:srgbClr val="000000"/>
                </a:solidFill>
                <a:latin typeface="Arial"/>
              </a:rPr>
              <a:t>)·</a:t>
            </a:r>
            <a:r>
              <a:rPr lang="en-US" sz="5400">
                <a:solidFill>
                  <a:srgbClr val="0000ff"/>
                </a:solidFill>
                <a:latin typeface="Arial"/>
              </a:rPr>
              <a:t>2</a:t>
            </a:r>
            <a:endParaRPr/>
          </a:p>
          <a:p>
            <a:r>
              <a:rPr lang="en-US" sz="5400">
                <a:solidFill>
                  <a:srgbClr val="000000"/>
                </a:solidFill>
                <a:latin typeface="Arial"/>
              </a:rPr>
              <a:t>        </a:t>
            </a:r>
            <a:r>
              <a:rPr lang="en-US" sz="5400">
                <a:solidFill>
                  <a:srgbClr val="000000"/>
                </a:solidFill>
                <a:latin typeface="Arial"/>
              </a:rPr>
              <a:t>= -5 + 42 + -6 = 31</a:t>
            </a:r>
            <a:endParaRPr/>
          </a:p>
        </p:txBody>
      </p:sp>
    </p:spTree>
  </p:cSld>
  <p:timing>
    <p:tnLst>
      <p:par>
        <p:cTn id="121" dur="indefinite" restart="never" nodeType="tmRoot">
          <p:childTnLst>
            <p:seq>
              <p:cTn id="1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441600" y="2682000"/>
            <a:ext cx="2437920" cy="2437920"/>
          </a:xfrm>
          <a:prstGeom prst="rect">
            <a:avLst/>
          </a:prstGeom>
          <a:ln>
            <a:noFill/>
          </a:ln>
        </p:spPr>
      </p:pic>
      <p:sp>
        <p:nvSpPr>
          <p:cNvPr id="46" name="Line 1"/>
          <p:cNvSpPr/>
          <p:nvPr/>
        </p:nvSpPr>
        <p:spPr>
          <a:xfrm flipV="1">
            <a:off x="1841400" y="3259800"/>
            <a:ext cx="5943600" cy="685800"/>
          </a:xfrm>
          <a:prstGeom prst="line">
            <a:avLst/>
          </a:prstGeom>
          <a:ln>
            <a:solidFill>
              <a:srgbClr val="800000"/>
            </a:solidFill>
            <a:tailEnd len="med" type="triangle" w="med"/>
          </a:ln>
        </p:spPr>
      </p:sp>
      <p:sp>
        <p:nvSpPr>
          <p:cNvPr id="47" name="Line 2"/>
          <p:cNvSpPr/>
          <p:nvPr/>
        </p:nvSpPr>
        <p:spPr>
          <a:xfrm flipH="1" flipV="1">
            <a:off x="4570200" y="1288800"/>
            <a:ext cx="351000" cy="4942800"/>
          </a:xfrm>
          <a:prstGeom prst="line">
            <a:avLst/>
          </a:prstGeom>
          <a:ln>
            <a:solidFill>
              <a:srgbClr val="008000"/>
            </a:solidFill>
            <a:tailEnd len="med" type="triangle" w="med"/>
          </a:ln>
        </p:spPr>
      </p:sp>
      <p:sp>
        <p:nvSpPr>
          <p:cNvPr id="48" name="TextShape 3"/>
          <p:cNvSpPr txBox="1"/>
          <p:nvPr/>
        </p:nvSpPr>
        <p:spPr>
          <a:xfrm>
            <a:off x="7891200" y="2997000"/>
            <a:ext cx="68580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800000"/>
                </a:solidFill>
                <a:latin typeface="Arial"/>
              </a:rPr>
              <a:t>x</a:t>
            </a:r>
            <a:endParaRPr/>
          </a:p>
        </p:txBody>
      </p:sp>
      <p:sp>
        <p:nvSpPr>
          <p:cNvPr id="49" name="TextShape 4"/>
          <p:cNvSpPr txBox="1"/>
          <p:nvPr/>
        </p:nvSpPr>
        <p:spPr>
          <a:xfrm>
            <a:off x="4379400" y="781200"/>
            <a:ext cx="91440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008000"/>
                </a:solidFill>
                <a:latin typeface="Arial"/>
              </a:rPr>
              <a:t>y</a:t>
            </a:r>
            <a:endParaRPr/>
          </a:p>
        </p:txBody>
      </p:sp>
      <p:sp>
        <p:nvSpPr>
          <p:cNvPr id="50" name="TextShape 5"/>
          <p:cNvSpPr txBox="1"/>
          <p:nvPr/>
        </p:nvSpPr>
        <p:spPr>
          <a:xfrm>
            <a:off x="16200" y="7266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DGBthekafu / Wikimedia Commons user Bouncey2k</a:t>
            </a:r>
            <a:endParaRPr/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An illustrative example</a:t>
            </a:r>
            <a:endParaRPr/>
          </a:p>
        </p:txBody>
      </p:sp>
      <p:graphicFrame>
        <p:nvGraphicFramePr>
          <p:cNvPr id="257" name="Table 2"/>
          <p:cNvGraphicFramePr/>
          <p:nvPr/>
        </p:nvGraphicFramePr>
        <p:xfrm>
          <a:off x="2184120" y="1421640"/>
          <a:ext cx="3698640" cy="5403600"/>
        </p:xfrm>
        <a:graphic>
          <a:graphicData uri="http://schemas.openxmlformats.org/drawingml/2006/table">
            <a:tbl>
              <a:tblPr/>
              <a:tblGrid>
                <a:gridCol w="650880"/>
                <a:gridCol w="1523880"/>
                <a:gridCol w="1524240"/>
              </a:tblGrid>
              <a:tr h="491040">
                <a:tc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Heller (R)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Reid (D)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37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Y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Y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38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Y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N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39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N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Y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40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N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N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41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N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Y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42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Y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N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43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Y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N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45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N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N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46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Y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Y</a:t>
                      </a:r>
                      <a:endParaRPr/>
                    </a:p>
                  </a:txBody>
                  <a:tcPr/>
                </a:tc>
              </a:tr>
              <a:tr h="49356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54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N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Y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8" name="TextShape 3"/>
          <p:cNvSpPr txBox="1"/>
          <p:nvPr/>
        </p:nvSpPr>
        <p:spPr>
          <a:xfrm>
            <a:off x="16200" y="7230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latin typeface="Arial"/>
              </a:rPr>
              <a:t>Source: </a:t>
            </a:r>
            <a:r>
              <a:rPr lang="en-US" sz="1400">
                <a:solidFill>
                  <a:srgbClr val="0000ff"/>
                </a:solidFill>
                <a:latin typeface="Arial"/>
              </a:rPr>
              <a:t>http://govtrack.us/</a:t>
            </a:r>
            <a:endParaRPr/>
          </a:p>
        </p:txBody>
      </p:sp>
    </p:spTree>
  </p:cSld>
  <p:timing>
    <p:tnLst>
      <p:par>
        <p:cTn id="123" dur="indefinite" restart="never" nodeType="tmRoot">
          <p:childTnLst>
            <p:seq>
              <p:cTn id="1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An illustrative example</a:t>
            </a:r>
            <a:endParaRPr/>
          </a:p>
        </p:txBody>
      </p:sp>
      <p:graphicFrame>
        <p:nvGraphicFramePr>
          <p:cNvPr id="260" name="Table 2"/>
          <p:cNvGraphicFramePr/>
          <p:nvPr/>
        </p:nvGraphicFramePr>
        <p:xfrm>
          <a:off x="2184120" y="1421640"/>
          <a:ext cx="5222880" cy="5403600"/>
        </p:xfrm>
        <a:graphic>
          <a:graphicData uri="http://schemas.openxmlformats.org/drawingml/2006/table">
            <a:tbl>
              <a:tblPr/>
              <a:tblGrid>
                <a:gridCol w="650880"/>
                <a:gridCol w="1523880"/>
                <a:gridCol w="1524240"/>
                <a:gridCol w="1524240"/>
              </a:tblGrid>
              <a:tr h="491040">
                <a:tc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Heller (R)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Reid (D)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latin typeface="Arial"/>
                        </a:rPr>
                        <a:t>product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37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38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-1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latin typeface="Arial"/>
                        </a:rPr>
                        <a:t>-1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39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-1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latin typeface="Arial"/>
                        </a:rPr>
                        <a:t>-1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40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-1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-1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41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-1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latin typeface="Arial"/>
                        </a:rPr>
                        <a:t>-1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42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-1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latin typeface="Arial"/>
                        </a:rPr>
                        <a:t>-1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43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-1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latin typeface="Arial"/>
                        </a:rPr>
                        <a:t>-1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45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-1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-1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46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</a:tr>
              <a:tr h="49356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54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-1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latin typeface="Arial"/>
                        </a:rPr>
                        <a:t>-1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1" name="TextShape 3"/>
          <p:cNvSpPr txBox="1"/>
          <p:nvPr/>
        </p:nvSpPr>
        <p:spPr>
          <a:xfrm>
            <a:off x="8145000" y="3535200"/>
            <a:ext cx="1600200" cy="100188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3200">
                <a:latin typeface="Arial"/>
              </a:rPr>
              <a:t>Total:</a:t>
            </a:r>
            <a:endParaRPr/>
          </a:p>
          <a:p>
            <a:r>
              <a:rPr lang="en-US" sz="3200">
                <a:latin typeface="Arial"/>
              </a:rPr>
              <a:t>  </a:t>
            </a:r>
            <a:r>
              <a:rPr b="1" lang="en-US" sz="3200">
                <a:solidFill>
                  <a:srgbClr val="ff0000"/>
                </a:solidFill>
                <a:latin typeface="Arial"/>
              </a:rPr>
              <a:t>-2</a:t>
            </a:r>
            <a:endParaRPr/>
          </a:p>
        </p:txBody>
      </p:sp>
      <p:sp>
        <p:nvSpPr>
          <p:cNvPr id="262" name="TextShape 4"/>
          <p:cNvSpPr txBox="1"/>
          <p:nvPr/>
        </p:nvSpPr>
        <p:spPr>
          <a:xfrm>
            <a:off x="16200" y="7230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latin typeface="Arial"/>
              </a:rPr>
              <a:t>Source: </a:t>
            </a:r>
            <a:r>
              <a:rPr lang="en-US" sz="1400">
                <a:solidFill>
                  <a:srgbClr val="0000ff"/>
                </a:solidFill>
                <a:latin typeface="Arial"/>
              </a:rPr>
              <a:t>http://govtrack.us/</a:t>
            </a:r>
            <a:endParaRPr/>
          </a:p>
        </p:txBody>
      </p:sp>
    </p:spTree>
  </p:cSld>
  <p:timing>
    <p:tnLst>
      <p:par>
        <p:cTn id="125" dur="indefinite" restart="never" nodeType="tmRoot">
          <p:childTnLst>
            <p:seq>
              <p:cTn id="1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An illustrative example</a:t>
            </a:r>
            <a:endParaRPr/>
          </a:p>
        </p:txBody>
      </p:sp>
      <p:graphicFrame>
        <p:nvGraphicFramePr>
          <p:cNvPr id="264" name="Table 2"/>
          <p:cNvGraphicFramePr/>
          <p:nvPr/>
        </p:nvGraphicFramePr>
        <p:xfrm>
          <a:off x="2184120" y="1421640"/>
          <a:ext cx="3698640" cy="5403600"/>
        </p:xfrm>
        <a:graphic>
          <a:graphicData uri="http://schemas.openxmlformats.org/drawingml/2006/table">
            <a:tbl>
              <a:tblPr/>
              <a:tblGrid>
                <a:gridCol w="650880"/>
                <a:gridCol w="1523880"/>
                <a:gridCol w="1524240"/>
              </a:tblGrid>
              <a:tr h="491040">
                <a:tc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  <a:latin typeface="Arial"/>
                        </a:rPr>
                        <a:t>Boxer (D)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  <a:latin typeface="Arial"/>
                        </a:rPr>
                        <a:t>Feinstein (D)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37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N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N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38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N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N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39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Y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Y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40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N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N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41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Y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Y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42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N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N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43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N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N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45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N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N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46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Y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Y</a:t>
                      </a:r>
                      <a:endParaRPr/>
                    </a:p>
                  </a:txBody>
                  <a:tcPr/>
                </a:tc>
              </a:tr>
              <a:tr h="49356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54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Y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Y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5" name="TextShape 3"/>
          <p:cNvSpPr txBox="1"/>
          <p:nvPr/>
        </p:nvSpPr>
        <p:spPr>
          <a:xfrm>
            <a:off x="16200" y="7230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latin typeface="Arial"/>
              </a:rPr>
              <a:t>Source: </a:t>
            </a:r>
            <a:r>
              <a:rPr lang="en-US" sz="1400">
                <a:solidFill>
                  <a:srgbClr val="0000ff"/>
                </a:solidFill>
                <a:latin typeface="Arial"/>
              </a:rPr>
              <a:t>http://govtrack.us/</a:t>
            </a:r>
            <a:endParaRPr/>
          </a:p>
        </p:txBody>
      </p:sp>
    </p:spTree>
  </p:cSld>
  <p:timing>
    <p:tnLst>
      <p:par>
        <p:cTn id="127" dur="indefinite" restart="never" nodeType="tmRoot">
          <p:childTnLst>
            <p:seq>
              <p:cTn id="1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An illustrative example</a:t>
            </a:r>
            <a:endParaRPr/>
          </a:p>
        </p:txBody>
      </p:sp>
      <p:graphicFrame>
        <p:nvGraphicFramePr>
          <p:cNvPr id="267" name="Table 2"/>
          <p:cNvGraphicFramePr/>
          <p:nvPr/>
        </p:nvGraphicFramePr>
        <p:xfrm>
          <a:off x="2184120" y="1421640"/>
          <a:ext cx="5222880" cy="5403600"/>
        </p:xfrm>
        <a:graphic>
          <a:graphicData uri="http://schemas.openxmlformats.org/drawingml/2006/table">
            <a:tbl>
              <a:tblPr/>
              <a:tblGrid>
                <a:gridCol w="650880"/>
                <a:gridCol w="1523880"/>
                <a:gridCol w="1524240"/>
                <a:gridCol w="1524240"/>
              </a:tblGrid>
              <a:tr h="491040">
                <a:tc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  <a:latin typeface="Arial"/>
                        </a:rPr>
                        <a:t>Boxer (D)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  <a:latin typeface="Arial"/>
                        </a:rPr>
                        <a:t>Feinstein (D)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>
                          <a:latin typeface="Arial"/>
                        </a:rPr>
                        <a:t>product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37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-1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-1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38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-1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-1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39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40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-1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-1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41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42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-1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-1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43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-1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-1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45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-1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ff0000"/>
                          </a:solidFill>
                          <a:latin typeface="Arial"/>
                        </a:rPr>
                        <a:t>-1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</a:tr>
              <a:tr h="49104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46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</a:tr>
              <a:tr h="493560"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latin typeface="Arial"/>
                        </a:rPr>
                        <a:t>54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b="1" lang="en-US" sz="2400">
                          <a:solidFill>
                            <a:srgbClr val="008000"/>
                          </a:solidFill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 anchor="ctr"/>
                    <a:p>
                      <a:pPr algn="ctr"/>
                      <a:r>
                        <a:rPr lang="en-US" sz="2400">
                          <a:latin typeface="Arial"/>
                        </a:rPr>
                        <a:t>+1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8" name="TextShape 3"/>
          <p:cNvSpPr txBox="1"/>
          <p:nvPr/>
        </p:nvSpPr>
        <p:spPr>
          <a:xfrm>
            <a:off x="8145000" y="3535200"/>
            <a:ext cx="1600200" cy="100188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3200">
                <a:latin typeface="Arial"/>
              </a:rPr>
              <a:t>Total:</a:t>
            </a:r>
            <a:endParaRPr/>
          </a:p>
          <a:p>
            <a:r>
              <a:rPr lang="en-US" sz="3200">
                <a:latin typeface="Arial"/>
              </a:rPr>
              <a:t> </a:t>
            </a:r>
            <a:r>
              <a:rPr b="1" lang="en-US" sz="3200">
                <a:solidFill>
                  <a:srgbClr val="008000"/>
                </a:solidFill>
                <a:latin typeface="Arial"/>
              </a:rPr>
              <a:t>+10 </a:t>
            </a:r>
            <a:r>
              <a:rPr lang="en-US" sz="3200">
                <a:solidFill>
                  <a:srgbClr val="000000"/>
                </a:solidFill>
                <a:latin typeface="Arial"/>
              </a:rPr>
              <a:t>(!)</a:t>
            </a:r>
            <a:endParaRPr/>
          </a:p>
        </p:txBody>
      </p:sp>
      <p:sp>
        <p:nvSpPr>
          <p:cNvPr id="269" name="TextShape 4"/>
          <p:cNvSpPr txBox="1"/>
          <p:nvPr/>
        </p:nvSpPr>
        <p:spPr>
          <a:xfrm>
            <a:off x="16200" y="7230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latin typeface="Arial"/>
              </a:rPr>
              <a:t>Source: </a:t>
            </a:r>
            <a:r>
              <a:rPr lang="en-US" sz="1400">
                <a:solidFill>
                  <a:srgbClr val="0000ff"/>
                </a:solidFill>
                <a:latin typeface="Arial"/>
              </a:rPr>
              <a:t>http://govtrack.us/</a:t>
            </a:r>
            <a:endParaRPr/>
          </a:p>
        </p:txBody>
      </p:sp>
    </p:spTree>
  </p:cSld>
  <p:timing>
    <p:tnLst>
      <p:par>
        <p:cTn id="129" dur="indefinite" restart="never" nodeType="tmRoot">
          <p:childTnLst>
            <p:seq>
              <p:cTn id="1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Projecting one vector onto another</a:t>
            </a:r>
            <a:endParaRPr/>
          </a:p>
        </p:txBody>
      </p:sp>
      <p:sp>
        <p:nvSpPr>
          <p:cNvPr id="271" name="TextShape 2"/>
          <p:cNvSpPr txBox="1"/>
          <p:nvPr/>
        </p:nvSpPr>
        <p:spPr>
          <a:xfrm>
            <a:off x="16200" y="7230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Wikimedia Commons user Mazin07</a:t>
            </a:r>
            <a:endParaRPr/>
          </a:p>
        </p:txBody>
      </p:sp>
      <p:pic>
        <p:nvPicPr>
          <p:cNvPr id="272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810000" y="1409400"/>
            <a:ext cx="5259600" cy="4207680"/>
          </a:xfrm>
          <a:prstGeom prst="rect">
            <a:avLst/>
          </a:prstGeom>
          <a:ln>
            <a:noFill/>
          </a:ln>
        </p:spPr>
      </p:pic>
      <p:sp>
        <p:nvSpPr>
          <p:cNvPr id="273" name="TextShape 3"/>
          <p:cNvSpPr txBox="1"/>
          <p:nvPr/>
        </p:nvSpPr>
        <p:spPr>
          <a:xfrm>
            <a:off x="4800600" y="5029200"/>
            <a:ext cx="5257800" cy="179568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4000">
                <a:solidFill>
                  <a:srgbClr val="808080"/>
                </a:solidFill>
                <a:latin typeface="Arial"/>
              </a:rPr>
              <a:t>The real dot product:</a:t>
            </a:r>
            <a:endParaRPr/>
          </a:p>
          <a:p>
            <a:endParaRPr/>
          </a:p>
          <a:p>
            <a:r>
              <a:rPr lang="en-US" sz="4000">
                <a:solidFill>
                  <a:srgbClr val="ff0000"/>
                </a:solidFill>
                <a:latin typeface="Arial"/>
              </a:rPr>
              <a:t>      </a:t>
            </a:r>
            <a:r>
              <a:rPr lang="en-US" sz="4000">
                <a:solidFill>
                  <a:srgbClr val="ff0000"/>
                </a:solidFill>
                <a:latin typeface="Arial"/>
              </a:rPr>
              <a:t>|A| </a:t>
            </a:r>
            <a:r>
              <a:rPr b="1" lang="en-US" sz="4000">
                <a:solidFill>
                  <a:srgbClr val="ff0000"/>
                </a:solidFill>
                <a:latin typeface="Arial"/>
              </a:rPr>
              <a:t>|B|</a:t>
            </a:r>
            <a:r>
              <a:rPr lang="en-US" sz="4000">
                <a:solidFill>
                  <a:srgbClr val="ff0000"/>
                </a:solidFill>
                <a:latin typeface="Arial"/>
              </a:rPr>
              <a:t> c</a:t>
            </a:r>
            <a:r>
              <a:rPr lang="en-US" sz="4000">
                <a:solidFill>
                  <a:srgbClr val="ff0000"/>
                </a:solidFill>
                <a:latin typeface="Arial"/>
              </a:rPr>
              <a:t>os </a:t>
            </a:r>
            <a:r>
              <a:rPr lang="en-US" sz="4000">
                <a:solidFill>
                  <a:srgbClr val="ff0000"/>
                </a:solidFill>
                <a:latin typeface="Arial"/>
                <a:ea typeface="Courier New"/>
              </a:rPr>
              <a:t>θ</a:t>
            </a:r>
            <a:endParaRPr/>
          </a:p>
        </p:txBody>
      </p:sp>
    </p:spTree>
  </p:cSld>
  <p:timing>
    <p:tnLst>
      <p:par>
        <p:cTn id="131" dur="indefinite" restart="never" nodeType="tmRoot">
          <p:childTnLst>
            <p:seq>
              <p:cTn id="1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Lighting matters</a:t>
            </a:r>
            <a:endParaRPr/>
          </a:p>
        </p:txBody>
      </p:sp>
      <p:sp>
        <p:nvSpPr>
          <p:cNvPr id="275" name="TextShape 2"/>
          <p:cNvSpPr txBox="1"/>
          <p:nvPr/>
        </p:nvSpPr>
        <p:spPr>
          <a:xfrm>
            <a:off x="16200" y="7230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Wikimedia Commons user Pokipsy76</a:t>
            </a:r>
            <a:endParaRPr/>
          </a:p>
        </p:txBody>
      </p:sp>
      <p:pic>
        <p:nvPicPr>
          <p:cNvPr id="276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500560" y="1558080"/>
            <a:ext cx="5078880" cy="4443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3" dur="indefinite" restart="never" nodeType="tmRoot">
          <p:childTnLst>
            <p:seq>
              <p:cTn id="1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Lighting matters</a:t>
            </a:r>
            <a:endParaRPr/>
          </a:p>
        </p:txBody>
      </p:sp>
      <p:sp>
        <p:nvSpPr>
          <p:cNvPr id="278" name="TextShape 2"/>
          <p:cNvSpPr txBox="1"/>
          <p:nvPr/>
        </p:nvSpPr>
        <p:spPr>
          <a:xfrm>
            <a:off x="16200" y="7230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Wikimedia Commons user Pokipsy76</a:t>
            </a:r>
            <a:endParaRPr/>
          </a:p>
        </p:txBody>
      </p:sp>
      <p:pic>
        <p:nvPicPr>
          <p:cNvPr id="279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500560" y="1558080"/>
            <a:ext cx="5078880" cy="4443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5" dur="indefinite" restart="never" nodeType="tmRoot">
          <p:childTnLst>
            <p:seq>
              <p:cTn id="1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Shape 1"/>
          <p:cNvSpPr txBox="1"/>
          <p:nvPr/>
        </p:nvSpPr>
        <p:spPr>
          <a:xfrm>
            <a:off x="503640" y="300960"/>
            <a:ext cx="9071640" cy="6456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solidFill>
                  <a:srgbClr val="0000ff"/>
                </a:solidFill>
                <a:latin typeface="Arial"/>
              </a:rPr>
              <a:t>Video: Phong shading</a:t>
            </a:r>
            <a:endParaRPr/>
          </a:p>
        </p:txBody>
      </p:sp>
    </p:spTree>
  </p:cSld>
  <p:timing>
    <p:tnLst>
      <p:par>
        <p:cTn id="137" dur="indefinite" restart="never" nodeType="tmRoot">
          <p:childTnLst>
            <p:seq>
              <p:cTn id="1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Lighting</a:t>
            </a:r>
            <a:endParaRPr/>
          </a:p>
          <a:p>
            <a:pPr algn="ctr"/>
            <a:r>
              <a:rPr lang="en-US">
                <a:latin typeface="Arial"/>
              </a:rPr>
              <a:t>The Phong illumination model</a:t>
            </a:r>
            <a:endParaRPr/>
          </a:p>
        </p:txBody>
      </p:sp>
      <p:sp>
        <p:nvSpPr>
          <p:cNvPr id="282" name="TextShape 2"/>
          <p:cNvSpPr txBox="1"/>
          <p:nvPr/>
        </p:nvSpPr>
        <p:spPr>
          <a:xfrm>
            <a:off x="16200" y="7230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Brad Smith/Wikimedia commons user Rainwarrior</a:t>
            </a:r>
            <a:endParaRPr/>
          </a:p>
        </p:txBody>
      </p:sp>
      <p:pic>
        <p:nvPicPr>
          <p:cNvPr id="283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4040" y="1264680"/>
            <a:ext cx="9171000" cy="2551680"/>
          </a:xfrm>
          <a:prstGeom prst="rect">
            <a:avLst/>
          </a:prstGeom>
          <a:ln>
            <a:noFill/>
          </a:ln>
        </p:spPr>
      </p:pic>
      <p:pic>
        <p:nvPicPr>
          <p:cNvPr id="284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05200" y="4030200"/>
            <a:ext cx="4250520" cy="2835000"/>
          </a:xfrm>
          <a:prstGeom prst="rect">
            <a:avLst/>
          </a:prstGeom>
          <a:ln>
            <a:noFill/>
          </a:ln>
        </p:spPr>
      </p:pic>
      <p:sp>
        <p:nvSpPr>
          <p:cNvPr id="285" name="TextShape 3"/>
          <p:cNvSpPr txBox="1"/>
          <p:nvPr/>
        </p:nvSpPr>
        <p:spPr>
          <a:xfrm>
            <a:off x="4800600" y="4870800"/>
            <a:ext cx="4800600" cy="113040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2400">
                <a:latin typeface="Arial"/>
              </a:rPr>
              <a:t>Ambient:  constant</a:t>
            </a:r>
            <a:endParaRPr/>
          </a:p>
          <a:p>
            <a:r>
              <a:rPr lang="en-US" sz="2400">
                <a:latin typeface="Arial"/>
              </a:rPr>
              <a:t>Diffuse:    </a:t>
            </a:r>
            <a:r>
              <a:rPr b="1" lang="en-US" sz="2400">
                <a:latin typeface="Arial"/>
              </a:rPr>
              <a:t>L</a:t>
            </a:r>
            <a:r>
              <a:rPr lang="en-US" sz="2400">
                <a:latin typeface="Arial"/>
              </a:rPr>
              <a:t> </a:t>
            </a:r>
            <a:r>
              <a:rPr lang="en-US" sz="2400">
                <a:solidFill>
                  <a:srgbClr val="000000"/>
                </a:solidFill>
                <a:latin typeface="Arial"/>
                <a:ea typeface="Courier New"/>
              </a:rPr>
              <a:t>·</a:t>
            </a:r>
            <a:r>
              <a:rPr lang="en-US" sz="2400">
                <a:latin typeface="Arial"/>
              </a:rPr>
              <a:t> </a:t>
            </a:r>
            <a:r>
              <a:rPr b="1" lang="en-US" sz="2400">
                <a:latin typeface="Arial"/>
              </a:rPr>
              <a:t>N</a:t>
            </a:r>
            <a:r>
              <a:rPr lang="en-US" sz="2400">
                <a:latin typeface="Arial"/>
              </a:rPr>
              <a:t> = cos </a:t>
            </a:r>
            <a:r>
              <a:rPr lang="en-US" sz="2400">
                <a:solidFill>
                  <a:srgbClr val="000000"/>
                </a:solidFill>
                <a:latin typeface="Arial"/>
                <a:ea typeface="Courier New"/>
              </a:rPr>
              <a:t>β</a:t>
            </a:r>
            <a:endParaRPr/>
          </a:p>
          <a:p>
            <a:r>
              <a:rPr lang="en-US" sz="2400">
                <a:latin typeface="Arial"/>
              </a:rPr>
              <a:t>Specular: (</a:t>
            </a:r>
            <a:r>
              <a:rPr b="1" lang="en-US" sz="2400">
                <a:latin typeface="Arial"/>
              </a:rPr>
              <a:t>R</a:t>
            </a:r>
            <a:r>
              <a:rPr lang="en-US" sz="2400">
                <a:latin typeface="Arial"/>
              </a:rPr>
              <a:t> </a:t>
            </a:r>
            <a:r>
              <a:rPr lang="en-US" sz="2400">
                <a:solidFill>
                  <a:srgbClr val="000000"/>
                </a:solidFill>
                <a:latin typeface="Arial"/>
                <a:ea typeface="Courier New"/>
              </a:rPr>
              <a:t>·</a:t>
            </a:r>
            <a:r>
              <a:rPr lang="en-US" sz="2400">
                <a:latin typeface="Arial"/>
              </a:rPr>
              <a:t> </a:t>
            </a:r>
            <a:r>
              <a:rPr b="1" lang="en-US" sz="2400">
                <a:latin typeface="Arial"/>
              </a:rPr>
              <a:t>V</a:t>
            </a:r>
            <a:r>
              <a:rPr lang="en-US" sz="2400">
                <a:latin typeface="Arial"/>
              </a:rPr>
              <a:t>)</a:t>
            </a:r>
            <a:r>
              <a:rPr lang="en-US" sz="2400" baseline="101000">
                <a:latin typeface="Arial"/>
              </a:rPr>
              <a:t>k</a:t>
            </a:r>
            <a:r>
              <a:rPr lang="en-US" sz="2400">
                <a:latin typeface="Arial"/>
              </a:rPr>
              <a:t> = (cos </a:t>
            </a:r>
            <a:r>
              <a:rPr lang="en-US" sz="2400">
                <a:solidFill>
                  <a:srgbClr val="000000"/>
                </a:solidFill>
                <a:latin typeface="Arial"/>
                <a:ea typeface="Courier New"/>
              </a:rPr>
              <a:t>α</a:t>
            </a:r>
            <a:r>
              <a:rPr lang="en-US" sz="2400">
                <a:latin typeface="Arial"/>
              </a:rPr>
              <a:t>)</a:t>
            </a:r>
            <a:r>
              <a:rPr lang="en-US" sz="2400" baseline="101000">
                <a:latin typeface="Arial"/>
              </a:rPr>
              <a:t>k</a:t>
            </a:r>
            <a:endParaRPr/>
          </a:p>
        </p:txBody>
      </p:sp>
    </p:spTree>
  </p:cSld>
  <p:timing>
    <p:tnLst>
      <p:par>
        <p:cTn id="139" dur="indefinite" restart="never" nodeType="tmRoot">
          <p:childTnLst>
            <p:seq>
              <p:cTn id="1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extShape 1"/>
          <p:cNvSpPr txBox="1"/>
          <p:nvPr/>
        </p:nvSpPr>
        <p:spPr>
          <a:xfrm>
            <a:off x="503640" y="300960"/>
            <a:ext cx="9071640" cy="6456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solidFill>
                  <a:srgbClr val="000000"/>
                </a:solidFill>
                <a:latin typeface="Arial"/>
              </a:rPr>
              <a:t>Demo: Turning on the sun</a:t>
            </a:r>
            <a:endParaRPr/>
          </a:p>
        </p:txBody>
      </p:sp>
    </p:spTree>
  </p:cSld>
  <p:timing>
    <p:tnLst>
      <p:par>
        <p:cTn id="141" dur="indefinite" restart="never" nodeType="tmRoot">
          <p:childTnLst>
            <p:seq>
              <p:cTn id="1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441600" y="2682000"/>
            <a:ext cx="2437920" cy="2437920"/>
          </a:xfrm>
          <a:prstGeom prst="rect">
            <a:avLst/>
          </a:prstGeom>
          <a:ln>
            <a:noFill/>
          </a:ln>
        </p:spPr>
      </p:pic>
      <p:sp>
        <p:nvSpPr>
          <p:cNvPr id="52" name="Line 1"/>
          <p:cNvSpPr/>
          <p:nvPr/>
        </p:nvSpPr>
        <p:spPr>
          <a:xfrm flipV="1">
            <a:off x="1841400" y="3259800"/>
            <a:ext cx="5943600" cy="685800"/>
          </a:xfrm>
          <a:prstGeom prst="line">
            <a:avLst/>
          </a:prstGeom>
          <a:ln>
            <a:solidFill>
              <a:srgbClr val="800000"/>
            </a:solidFill>
            <a:tailEnd len="med" type="triangle" w="med"/>
          </a:ln>
        </p:spPr>
      </p:sp>
      <p:sp>
        <p:nvSpPr>
          <p:cNvPr id="53" name="Line 2"/>
          <p:cNvSpPr/>
          <p:nvPr/>
        </p:nvSpPr>
        <p:spPr>
          <a:xfrm flipH="1" flipV="1">
            <a:off x="4570200" y="1288800"/>
            <a:ext cx="351000" cy="4942800"/>
          </a:xfrm>
          <a:prstGeom prst="line">
            <a:avLst/>
          </a:prstGeom>
          <a:ln>
            <a:solidFill>
              <a:srgbClr val="008000"/>
            </a:solidFill>
            <a:tailEnd len="med" type="triangle" w="med"/>
          </a:ln>
        </p:spPr>
      </p:sp>
      <p:sp>
        <p:nvSpPr>
          <p:cNvPr id="54" name="TextShape 3"/>
          <p:cNvSpPr txBox="1"/>
          <p:nvPr/>
        </p:nvSpPr>
        <p:spPr>
          <a:xfrm>
            <a:off x="7891200" y="2997000"/>
            <a:ext cx="68580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800000"/>
                </a:solidFill>
                <a:latin typeface="Arial"/>
              </a:rPr>
              <a:t>x</a:t>
            </a:r>
            <a:endParaRPr/>
          </a:p>
        </p:txBody>
      </p:sp>
      <p:sp>
        <p:nvSpPr>
          <p:cNvPr id="55" name="TextShape 4"/>
          <p:cNvSpPr txBox="1"/>
          <p:nvPr/>
        </p:nvSpPr>
        <p:spPr>
          <a:xfrm>
            <a:off x="4379400" y="781200"/>
            <a:ext cx="91440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008000"/>
                </a:solidFill>
                <a:latin typeface="Arial"/>
              </a:rPr>
              <a:t>y</a:t>
            </a:r>
            <a:endParaRPr/>
          </a:p>
        </p:txBody>
      </p:sp>
      <p:sp>
        <p:nvSpPr>
          <p:cNvPr id="56" name="Ellipse 5"/>
          <p:cNvSpPr/>
          <p:nvPr/>
        </p:nvSpPr>
        <p:spPr>
          <a:xfrm>
            <a:off x="5353200" y="2959200"/>
            <a:ext cx="91440" cy="9144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</p:sp>
      <p:sp>
        <p:nvSpPr>
          <p:cNvPr id="57" name="TextShape 6"/>
          <p:cNvSpPr txBox="1"/>
          <p:nvPr/>
        </p:nvSpPr>
        <p:spPr>
          <a:xfrm>
            <a:off x="16200" y="7266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DGBthekafu / Wikimedia Commons user Bouncey2k</a:t>
            </a:r>
            <a:endParaRPr/>
          </a:p>
        </p:txBody>
      </p:sp>
      <p:sp>
        <p:nvSpPr>
          <p:cNvPr id="58" name="TextShape 7"/>
          <p:cNvSpPr txBox="1"/>
          <p:nvPr/>
        </p:nvSpPr>
        <p:spPr>
          <a:xfrm>
            <a:off x="5511600" y="2862000"/>
            <a:ext cx="182880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2400">
                <a:latin typeface="Arial"/>
              </a:rPr>
              <a:t>(</a:t>
            </a:r>
            <a:r>
              <a:rPr i="1" lang="en-US" sz="2400">
                <a:solidFill>
                  <a:srgbClr val="800000"/>
                </a:solidFill>
                <a:latin typeface="Arial"/>
              </a:rPr>
              <a:t>x</a:t>
            </a:r>
            <a:r>
              <a:rPr lang="en-US" sz="2400">
                <a:latin typeface="Arial"/>
              </a:rPr>
              <a:t>, </a:t>
            </a:r>
            <a:r>
              <a:rPr i="1" lang="en-US" sz="2400">
                <a:solidFill>
                  <a:srgbClr val="008000"/>
                </a:solidFill>
                <a:latin typeface="Arial"/>
              </a:rPr>
              <a:t>y</a:t>
            </a:r>
            <a:r>
              <a:rPr lang="en-US" sz="2400">
                <a:latin typeface="Arial"/>
              </a:rPr>
              <a:t>)</a:t>
            </a:r>
            <a:endParaRPr/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The cross product</a:t>
            </a:r>
            <a:endParaRPr/>
          </a:p>
        </p:txBody>
      </p:sp>
      <p:sp>
        <p:nvSpPr>
          <p:cNvPr id="288" name="TextShape 2"/>
          <p:cNvSpPr txBox="1"/>
          <p:nvPr/>
        </p:nvSpPr>
        <p:spPr>
          <a:xfrm>
            <a:off x="16200" y="7230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Wikimedia Commons user Ravahimanana</a:t>
            </a:r>
            <a:endParaRPr/>
          </a:p>
        </p:txBody>
      </p:sp>
      <p:pic>
        <p:nvPicPr>
          <p:cNvPr id="289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975040" y="2298960"/>
            <a:ext cx="4562280" cy="2962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3" dur="indefinite" restart="never" nodeType="tmRoot">
          <p:childTnLst>
            <p:seq>
              <p:cTn id="1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The cross product</a:t>
            </a:r>
            <a:endParaRPr/>
          </a:p>
        </p:txBody>
      </p:sp>
      <p:sp>
        <p:nvSpPr>
          <p:cNvPr id="291" name="TextShape 2"/>
          <p:cNvSpPr txBox="1"/>
          <p:nvPr/>
        </p:nvSpPr>
        <p:spPr>
          <a:xfrm>
            <a:off x="16200" y="7230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Wikimedia Commons user Acdx</a:t>
            </a:r>
            <a:endParaRPr/>
          </a:p>
        </p:txBody>
      </p:sp>
      <p:pic>
        <p:nvPicPr>
          <p:cNvPr id="292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250000" y="1757520"/>
            <a:ext cx="5776920" cy="4511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5" dur="indefinite" restart="never" nodeType="tmRoot">
          <p:childTnLst>
            <p:seq>
              <p:cTn id="1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extShape 1"/>
          <p:cNvSpPr txBox="1"/>
          <p:nvPr/>
        </p:nvSpPr>
        <p:spPr>
          <a:xfrm>
            <a:off x="503640" y="300960"/>
            <a:ext cx="9071640" cy="6456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5400">
                <a:solidFill>
                  <a:srgbClr val="000000"/>
                </a:solidFill>
                <a:latin typeface="Arial"/>
              </a:rPr>
              <a:t>Thank you!</a:t>
            </a:r>
            <a:endParaRPr/>
          </a:p>
          <a:p>
            <a:pPr algn="ctr"/>
            <a:endParaRPr/>
          </a:p>
          <a:p>
            <a:pPr algn="ctr"/>
            <a:r>
              <a:rPr lang="en-US" sz="3200">
                <a:solidFill>
                  <a:srgbClr val="000000"/>
                </a:solidFill>
                <a:latin typeface="Arial"/>
              </a:rPr>
              <a:t>Code and slides:</a:t>
            </a:r>
            <a:endParaRPr/>
          </a:p>
          <a:p>
            <a:pPr algn="ctr"/>
            <a:r>
              <a:rPr lang="en-US" sz="3200">
                <a:solidFill>
                  <a:srgbClr val="0000ff"/>
                </a:solidFill>
                <a:latin typeface="Arial"/>
              </a:rPr>
              <a:t>http://stanford.edu/~wmonroe4/splash</a:t>
            </a:r>
            <a:endParaRPr/>
          </a:p>
          <a:p>
            <a:pPr algn="ctr"/>
            <a:endParaRPr/>
          </a:p>
          <a:p>
            <a:pPr algn="ctr"/>
            <a:r>
              <a:rPr lang="en-US" sz="2400">
                <a:solidFill>
                  <a:srgbClr val="000000"/>
                </a:solidFill>
                <a:latin typeface="Arial"/>
              </a:rPr>
              <a:t>(wait a day or two)</a:t>
            </a:r>
            <a:endParaRPr/>
          </a:p>
        </p:txBody>
      </p:sp>
    </p:spTree>
  </p:cSld>
  <p:timing>
    <p:tnLst>
      <p:par>
        <p:cTn id="147" dur="indefinite" restart="never" nodeType="tmRoot">
          <p:childTnLst>
            <p:seq>
              <p:cTn id="1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441600" y="2682000"/>
            <a:ext cx="2437920" cy="2437920"/>
          </a:xfrm>
          <a:prstGeom prst="rect">
            <a:avLst/>
          </a:prstGeom>
          <a:ln>
            <a:noFill/>
          </a:ln>
        </p:spPr>
      </p:pic>
      <p:sp>
        <p:nvSpPr>
          <p:cNvPr id="60" name="Line 1"/>
          <p:cNvSpPr/>
          <p:nvPr/>
        </p:nvSpPr>
        <p:spPr>
          <a:xfrm flipV="1">
            <a:off x="1371600" y="2671200"/>
            <a:ext cx="6400800" cy="457200"/>
          </a:xfrm>
          <a:prstGeom prst="line">
            <a:avLst/>
          </a:prstGeom>
          <a:ln>
            <a:solidFill>
              <a:srgbClr val="800000"/>
            </a:solidFill>
            <a:tailEnd len="med" type="triangle" w="med"/>
          </a:ln>
        </p:spPr>
      </p:sp>
      <p:sp>
        <p:nvSpPr>
          <p:cNvPr id="61" name="Line 2"/>
          <p:cNvSpPr/>
          <p:nvPr/>
        </p:nvSpPr>
        <p:spPr>
          <a:xfrm flipH="1" flipV="1">
            <a:off x="3670200" y="1288800"/>
            <a:ext cx="372600" cy="4426200"/>
          </a:xfrm>
          <a:prstGeom prst="line">
            <a:avLst/>
          </a:prstGeom>
          <a:ln>
            <a:solidFill>
              <a:srgbClr val="008000"/>
            </a:solidFill>
            <a:headEnd len="med" type="triangle" w="med"/>
          </a:ln>
        </p:spPr>
      </p:sp>
      <p:sp>
        <p:nvSpPr>
          <p:cNvPr id="62" name="TextShape 3"/>
          <p:cNvSpPr txBox="1"/>
          <p:nvPr/>
        </p:nvSpPr>
        <p:spPr>
          <a:xfrm>
            <a:off x="7783200" y="2421000"/>
            <a:ext cx="68580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800000"/>
                </a:solidFill>
                <a:latin typeface="Arial"/>
              </a:rPr>
              <a:t>x</a:t>
            </a:r>
            <a:endParaRPr/>
          </a:p>
        </p:txBody>
      </p:sp>
      <p:sp>
        <p:nvSpPr>
          <p:cNvPr id="63" name="TextShape 4"/>
          <p:cNvSpPr txBox="1"/>
          <p:nvPr/>
        </p:nvSpPr>
        <p:spPr>
          <a:xfrm>
            <a:off x="3875400" y="5677200"/>
            <a:ext cx="91440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008000"/>
                </a:solidFill>
                <a:latin typeface="Arial"/>
              </a:rPr>
              <a:t>y</a:t>
            </a:r>
            <a:endParaRPr/>
          </a:p>
        </p:txBody>
      </p:sp>
      <p:sp>
        <p:nvSpPr>
          <p:cNvPr id="64" name="Ellipse 5"/>
          <p:cNvSpPr/>
          <p:nvPr/>
        </p:nvSpPr>
        <p:spPr>
          <a:xfrm>
            <a:off x="5353200" y="2959200"/>
            <a:ext cx="91440" cy="9144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</p:sp>
      <p:sp>
        <p:nvSpPr>
          <p:cNvPr id="65" name="TextShape 6"/>
          <p:cNvSpPr txBox="1"/>
          <p:nvPr/>
        </p:nvSpPr>
        <p:spPr>
          <a:xfrm>
            <a:off x="5511600" y="2862000"/>
            <a:ext cx="182880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2400">
                <a:latin typeface="Arial"/>
              </a:rPr>
              <a:t>(</a:t>
            </a:r>
            <a:r>
              <a:rPr i="1" lang="en-US" sz="2400">
                <a:solidFill>
                  <a:srgbClr val="800000"/>
                </a:solidFill>
                <a:latin typeface="Arial"/>
              </a:rPr>
              <a:t>x</a:t>
            </a:r>
            <a:r>
              <a:rPr lang="en-US" sz="2400">
                <a:latin typeface="Arial"/>
              </a:rPr>
              <a:t>, </a:t>
            </a:r>
            <a:r>
              <a:rPr i="1" lang="en-US" sz="2400">
                <a:solidFill>
                  <a:srgbClr val="008000"/>
                </a:solidFill>
                <a:latin typeface="Arial"/>
              </a:rPr>
              <a:t>y</a:t>
            </a:r>
            <a:r>
              <a:rPr lang="en-US" sz="2400">
                <a:latin typeface="Arial"/>
              </a:rPr>
              <a:t>)</a:t>
            </a:r>
            <a:endParaRPr/>
          </a:p>
        </p:txBody>
      </p:sp>
      <p:sp>
        <p:nvSpPr>
          <p:cNvPr id="66" name="TextShape 7"/>
          <p:cNvSpPr txBox="1"/>
          <p:nvPr/>
        </p:nvSpPr>
        <p:spPr>
          <a:xfrm>
            <a:off x="16200" y="7266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DGBthekafu / Wikimedia Commons user Bouncey2k</a:t>
            </a:r>
            <a:endParaRPr/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Shape 1"/>
          <p:cNvSpPr txBox="1"/>
          <p:nvPr/>
        </p:nvSpPr>
        <p:spPr>
          <a:xfrm>
            <a:off x="503640" y="300960"/>
            <a:ext cx="9071640" cy="1070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latin typeface="Arial"/>
              </a:rPr>
              <a:t>Pixels</a:t>
            </a:r>
            <a:endParaRPr/>
          </a:p>
        </p:txBody>
      </p:sp>
      <p:sp>
        <p:nvSpPr>
          <p:cNvPr id="68" name="TextShape 2"/>
          <p:cNvSpPr txBox="1"/>
          <p:nvPr/>
        </p:nvSpPr>
        <p:spPr>
          <a:xfrm>
            <a:off x="16200" y="7230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Wikimedia Commons user Planemad</a:t>
            </a:r>
            <a:endParaRPr/>
          </a:p>
        </p:txBody>
      </p:sp>
      <p:pic>
        <p:nvPicPr>
          <p:cNvPr id="69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936800" y="1371600"/>
            <a:ext cx="6285960" cy="5064480"/>
          </a:xfrm>
          <a:prstGeom prst="rect">
            <a:avLst/>
          </a:prstGeom>
          <a:ln w="36720">
            <a:solidFill>
              <a:srgbClr val="000000"/>
            </a:solidFill>
            <a:round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441600" y="2682000"/>
            <a:ext cx="2437920" cy="2437920"/>
          </a:xfrm>
          <a:prstGeom prst="rect">
            <a:avLst/>
          </a:prstGeom>
          <a:ln>
            <a:noFill/>
          </a:ln>
        </p:spPr>
      </p:pic>
      <p:sp>
        <p:nvSpPr>
          <p:cNvPr id="71" name="Line 1"/>
          <p:cNvSpPr/>
          <p:nvPr/>
        </p:nvSpPr>
        <p:spPr>
          <a:xfrm flipV="1">
            <a:off x="1371600" y="2671200"/>
            <a:ext cx="6400800" cy="457200"/>
          </a:xfrm>
          <a:prstGeom prst="line">
            <a:avLst/>
          </a:prstGeom>
          <a:ln>
            <a:solidFill>
              <a:srgbClr val="800000"/>
            </a:solidFill>
            <a:tailEnd len="med" type="triangle" w="med"/>
          </a:ln>
        </p:spPr>
      </p:sp>
      <p:sp>
        <p:nvSpPr>
          <p:cNvPr id="72" name="Line 2"/>
          <p:cNvSpPr/>
          <p:nvPr/>
        </p:nvSpPr>
        <p:spPr>
          <a:xfrm flipH="1" flipV="1">
            <a:off x="3670200" y="1288800"/>
            <a:ext cx="372600" cy="4426200"/>
          </a:xfrm>
          <a:prstGeom prst="line">
            <a:avLst/>
          </a:prstGeom>
          <a:ln>
            <a:solidFill>
              <a:srgbClr val="008000"/>
            </a:solidFill>
            <a:headEnd len="med" type="triangle" w="med"/>
          </a:ln>
        </p:spPr>
      </p:sp>
      <p:sp>
        <p:nvSpPr>
          <p:cNvPr id="73" name="TextShape 3"/>
          <p:cNvSpPr txBox="1"/>
          <p:nvPr/>
        </p:nvSpPr>
        <p:spPr>
          <a:xfrm>
            <a:off x="7783200" y="2421000"/>
            <a:ext cx="68580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800000"/>
                </a:solidFill>
                <a:latin typeface="Arial"/>
              </a:rPr>
              <a:t>x</a:t>
            </a:r>
            <a:endParaRPr/>
          </a:p>
        </p:txBody>
      </p:sp>
      <p:sp>
        <p:nvSpPr>
          <p:cNvPr id="74" name="TextShape 4"/>
          <p:cNvSpPr txBox="1"/>
          <p:nvPr/>
        </p:nvSpPr>
        <p:spPr>
          <a:xfrm>
            <a:off x="3875400" y="5677200"/>
            <a:ext cx="91440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008000"/>
                </a:solidFill>
                <a:latin typeface="Arial"/>
              </a:rPr>
              <a:t>y</a:t>
            </a:r>
            <a:endParaRPr/>
          </a:p>
        </p:txBody>
      </p:sp>
      <p:sp>
        <p:nvSpPr>
          <p:cNvPr id="75" name="TextShape 5"/>
          <p:cNvSpPr txBox="1"/>
          <p:nvPr/>
        </p:nvSpPr>
        <p:spPr>
          <a:xfrm>
            <a:off x="16200" y="7266240"/>
            <a:ext cx="7070400" cy="290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solidFill>
                  <a:srgbClr val="0000ff"/>
                </a:solidFill>
                <a:latin typeface="Arial"/>
              </a:rPr>
              <a:t>Image credit</a:t>
            </a:r>
            <a:r>
              <a:rPr lang="en-US" sz="1400">
                <a:solidFill>
                  <a:srgbClr val="4c4c4c"/>
                </a:solidFill>
                <a:latin typeface="Arial"/>
              </a:rPr>
              <a:t>: DGBthekafu / Wikimedia Commons user Bouncey2k</a:t>
            </a:r>
            <a:endParaRPr/>
          </a:p>
        </p:txBody>
      </p:sp>
      <p:sp>
        <p:nvSpPr>
          <p:cNvPr id="76" name="Line 6"/>
          <p:cNvSpPr/>
          <p:nvPr/>
        </p:nvSpPr>
        <p:spPr>
          <a:xfrm>
            <a:off x="2286000" y="2286000"/>
            <a:ext cx="3657600" cy="1600200"/>
          </a:xfrm>
          <a:prstGeom prst="line">
            <a:avLst/>
          </a:prstGeom>
          <a:ln>
            <a:solidFill>
              <a:srgbClr val="0000ff"/>
            </a:solidFill>
            <a:tailEnd len="med" type="triangle" w="med"/>
          </a:ln>
        </p:spPr>
      </p:sp>
      <p:sp>
        <p:nvSpPr>
          <p:cNvPr id="77" name="TextShape 7"/>
          <p:cNvSpPr txBox="1"/>
          <p:nvPr/>
        </p:nvSpPr>
        <p:spPr>
          <a:xfrm>
            <a:off x="5943600" y="3681360"/>
            <a:ext cx="68580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400">
                <a:solidFill>
                  <a:srgbClr val="0000ff"/>
                </a:solidFill>
                <a:latin typeface="Arial"/>
              </a:rPr>
              <a:t>z</a:t>
            </a:r>
            <a:endParaRPr/>
          </a:p>
        </p:txBody>
      </p:sp>
      <p:sp>
        <p:nvSpPr>
          <p:cNvPr id="78" name="Ellipse 8"/>
          <p:cNvSpPr/>
          <p:nvPr/>
        </p:nvSpPr>
        <p:spPr>
          <a:xfrm>
            <a:off x="5929200" y="4327200"/>
            <a:ext cx="137160" cy="13716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</p:sp>
      <p:sp>
        <p:nvSpPr>
          <p:cNvPr id="79" name="TextShape 9"/>
          <p:cNvSpPr txBox="1"/>
          <p:nvPr/>
        </p:nvSpPr>
        <p:spPr>
          <a:xfrm>
            <a:off x="6051600" y="4086000"/>
            <a:ext cx="1828800" cy="4334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2400">
                <a:latin typeface="Arial"/>
              </a:rPr>
              <a:t>(</a:t>
            </a:r>
            <a:r>
              <a:rPr i="1" lang="en-US" sz="2400">
                <a:solidFill>
                  <a:srgbClr val="800000"/>
                </a:solidFill>
                <a:latin typeface="Arial"/>
              </a:rPr>
              <a:t>x</a:t>
            </a:r>
            <a:r>
              <a:rPr lang="en-US" sz="2400">
                <a:latin typeface="Arial"/>
              </a:rPr>
              <a:t>, </a:t>
            </a:r>
            <a:r>
              <a:rPr i="1" lang="en-US" sz="2400">
                <a:solidFill>
                  <a:srgbClr val="008000"/>
                </a:solidFill>
                <a:latin typeface="Arial"/>
              </a:rPr>
              <a:t>y</a:t>
            </a:r>
            <a:r>
              <a:rPr lang="en-US" sz="2400">
                <a:latin typeface="Arial"/>
              </a:rPr>
              <a:t>, </a:t>
            </a:r>
            <a:r>
              <a:rPr i="1" lang="en-US" sz="2400">
                <a:solidFill>
                  <a:srgbClr val="0000ff"/>
                </a:solidFill>
                <a:latin typeface="Arial"/>
              </a:rPr>
              <a:t>z</a:t>
            </a:r>
            <a:r>
              <a:rPr lang="en-US" sz="2400">
                <a:latin typeface="Arial"/>
              </a:rPr>
              <a:t>)</a:t>
            </a:r>
            <a:endParaRPr/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503640" y="300960"/>
            <a:ext cx="9071640" cy="6456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200">
                <a:solidFill>
                  <a:srgbClr val="000000"/>
                </a:solidFill>
                <a:latin typeface="Arial"/>
              </a:rPr>
              <a:t>Demo: Orthographic projection</a:t>
            </a:r>
            <a:endParaRPr/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